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5.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2" r:id="rId4"/>
    <p:sldId id="266" r:id="rId5"/>
    <p:sldId id="259" r:id="rId6"/>
    <p:sldId id="260" r:id="rId7"/>
    <p:sldId id="261" r:id="rId8"/>
    <p:sldId id="267" r:id="rId9"/>
    <p:sldId id="268" r:id="rId10"/>
    <p:sldId id="269" r:id="rId11"/>
    <p:sldId id="270" r:id="rId12"/>
    <p:sldId id="271" r:id="rId13"/>
    <p:sldId id="281" r:id="rId14"/>
    <p:sldId id="282" r:id="rId15"/>
    <p:sldId id="284" r:id="rId16"/>
    <p:sldId id="285" r:id="rId17"/>
    <p:sldId id="294" r:id="rId18"/>
    <p:sldId id="293" r:id="rId19"/>
    <p:sldId id="283" r:id="rId20"/>
    <p:sldId id="292" r:id="rId21"/>
    <p:sldId id="275" r:id="rId22"/>
    <p:sldId id="276" r:id="rId23"/>
    <p:sldId id="286" r:id="rId24"/>
    <p:sldId id="287" r:id="rId25"/>
    <p:sldId id="295" r:id="rId26"/>
    <p:sldId id="298" r:id="rId27"/>
    <p:sldId id="297" r:id="rId28"/>
    <p:sldId id="296" r:id="rId29"/>
    <p:sldId id="288" r:id="rId30"/>
    <p:sldId id="289" r:id="rId31"/>
    <p:sldId id="280" r:id="rId32"/>
    <p:sldId id="278" r:id="rId33"/>
    <p:sldId id="279" r:id="rId34"/>
    <p:sldId id="300" r:id="rId35"/>
    <p:sldId id="304" r:id="rId36"/>
    <p:sldId id="305"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Goswami" initials="GG" lastIdx="6" clrIdx="0">
    <p:extLst>
      <p:ext uri="{19B8F6BF-5375-455C-9EA6-DF929625EA0E}">
        <p15:presenceInfo xmlns:p15="http://schemas.microsoft.com/office/powerpoint/2012/main" userId="c7bfc0fb4a39a0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45" d="100"/>
          <a:sy n="45" d="100"/>
        </p:scale>
        <p:origin x="1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9T21:46:46.558" idx="2">
    <p:pos x="106" y="106"/>
    <p:text>Play Lucky Lady Game here</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19T21:47:09.128" idx="3">
    <p:pos x="10" y="10"/>
    <p:text/>
    <p:extLst>
      <p:ext uri="{C676402C-5697-4E1C-873F-D02D1690AC5C}">
        <p15:threadingInfo xmlns:p15="http://schemas.microsoft.com/office/powerpoint/2012/main" timeZoneBias="-600"/>
      </p:ext>
    </p:extLst>
  </p:cm>
  <p:cm authorId="1" dt="2017-05-19T21:54:32.202" idx="4">
    <p:pos x="106" y="106"/>
    <p:text>Play Sex Goddess and get everyone to use their phones as calculators. While the phones are out let them know that if everyone likes your page you will add an extra gift into the raffle draw.</p:text>
    <p:extLst>
      <p:ext uri="{C676402C-5697-4E1C-873F-D02D1690AC5C}">
        <p15:threadingInfo xmlns:p15="http://schemas.microsoft.com/office/powerpoint/2012/main" timeZoneBias="-6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19T21:47:09.128" idx="3">
    <p:pos x="10" y="10"/>
    <p:text/>
    <p:extLst>
      <p:ext uri="{C676402C-5697-4E1C-873F-D02D1690AC5C}">
        <p15:threadingInfo xmlns:p15="http://schemas.microsoft.com/office/powerpoint/2012/main" timeZoneBias="-600"/>
      </p:ext>
    </p:extLst>
  </p:cm>
  <p:cm authorId="1" dt="2017-05-19T21:54:32.202" idx="4">
    <p:pos x="106" y="106"/>
    <p:text>Play Sex Goddess and get everyone to use their phones as calculators. While the phones are out let them know that if everyone likes your page you will add an extra gift into the raffle draw.</p:text>
    <p:extLst>
      <p:ext uri="{C676402C-5697-4E1C-873F-D02D1690AC5C}">
        <p15:threadingInfo xmlns:p15="http://schemas.microsoft.com/office/powerpoint/2012/main" timeZoneBias="-6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19T21:47:09.128" idx="3">
    <p:pos x="10" y="10"/>
    <p:text/>
    <p:extLst>
      <p:ext uri="{C676402C-5697-4E1C-873F-D02D1690AC5C}">
        <p15:threadingInfo xmlns:p15="http://schemas.microsoft.com/office/powerpoint/2012/main" timeZoneBias="-600"/>
      </p:ext>
    </p:extLst>
  </p:cm>
  <p:cm authorId="1" dt="2017-05-19T21:54:32.202" idx="4">
    <p:pos x="106" y="106"/>
    <p:text>Play Sex Goddess and get everyone to use their phones as calculators. While the phones are out let them know that if everyone likes your page you will add an extra gift into the raffle draw.</p:text>
    <p:extLst>
      <p:ext uri="{C676402C-5697-4E1C-873F-D02D1690AC5C}">
        <p15:threadingInfo xmlns:p15="http://schemas.microsoft.com/office/powerpoint/2012/main" timeZoneBias="-6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19T23:06:15.312" idx="6">
    <p:pos x="10" y="10"/>
    <p:text>Lots of reasons why things may go wrong despite the best set up at HO and despite our best intentions.</p:text>
    <p:extLst>
      <p:ext uri="{C676402C-5697-4E1C-873F-D02D1690AC5C}">
        <p15:threadingInfo xmlns:p15="http://schemas.microsoft.com/office/powerpoint/2012/main" timeZoneBias="-600"/>
      </p:ext>
    </p:extLst>
  </p:cm>
</p:cmLst>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AD38D-6328-49B5-B2AB-8771A79EBF51}" type="doc">
      <dgm:prSet loTypeId="urn:microsoft.com/office/officeart/2016/7/layout/ChevronBlockProcess" loCatId="process" qsTypeId="urn:microsoft.com/office/officeart/2005/8/quickstyle/simple4" qsCatId="simple" csTypeId="urn:microsoft.com/office/officeart/2005/8/colors/ColorSchemeForSuggestions" csCatId="other"/>
      <dgm:spPr/>
      <dgm:t>
        <a:bodyPr/>
        <a:lstStyle/>
        <a:p>
          <a:endParaRPr lang="en-US"/>
        </a:p>
      </dgm:t>
    </dgm:pt>
    <dgm:pt modelId="{3A65FF01-1DCF-45C2-B850-53A6F0D03CA4}">
      <dgm:prSet/>
      <dgm:spPr/>
      <dgm:t>
        <a:bodyPr/>
        <a:lstStyle/>
        <a:p>
          <a:r>
            <a:rPr lang="en-US" dirty="0"/>
            <a:t>Don’t make</a:t>
          </a:r>
        </a:p>
      </dgm:t>
    </dgm:pt>
    <dgm:pt modelId="{0598BBDA-CC3C-4688-AB83-F16C2515F4D4}" type="parTrans" cxnId="{D3FE353D-C8D4-4157-BEB8-E50D1C1456EF}">
      <dgm:prSet/>
      <dgm:spPr/>
      <dgm:t>
        <a:bodyPr/>
        <a:lstStyle/>
        <a:p>
          <a:endParaRPr lang="en-US"/>
        </a:p>
      </dgm:t>
    </dgm:pt>
    <dgm:pt modelId="{0F42CB7D-D383-4234-AE24-09AC00D10E14}" type="sibTrans" cxnId="{D3FE353D-C8D4-4157-BEB8-E50D1C1456EF}">
      <dgm:prSet/>
      <dgm:spPr/>
      <dgm:t>
        <a:bodyPr/>
        <a:lstStyle/>
        <a:p>
          <a:endParaRPr lang="en-US"/>
        </a:p>
      </dgm:t>
    </dgm:pt>
    <dgm:pt modelId="{65DDE65A-86F6-4616-9511-628E8E7C30C7}">
      <dgm:prSet/>
      <dgm:spPr/>
      <dgm:t>
        <a:bodyPr/>
        <a:lstStyle/>
        <a:p>
          <a:r>
            <a:rPr lang="en-US"/>
            <a:t>Don’t make every interaction about the sale of products and services. </a:t>
          </a:r>
        </a:p>
      </dgm:t>
    </dgm:pt>
    <dgm:pt modelId="{68D7ABEC-6499-4BBA-879C-1218C9CDF173}" type="parTrans" cxnId="{CD41DC5A-4D6A-4408-BF04-205D2C8E8AFF}">
      <dgm:prSet/>
      <dgm:spPr/>
      <dgm:t>
        <a:bodyPr/>
        <a:lstStyle/>
        <a:p>
          <a:endParaRPr lang="en-US"/>
        </a:p>
      </dgm:t>
    </dgm:pt>
    <dgm:pt modelId="{6E5B4FD9-B2E1-4023-A29C-948F88A1A613}" type="sibTrans" cxnId="{CD41DC5A-4D6A-4408-BF04-205D2C8E8AFF}">
      <dgm:prSet/>
      <dgm:spPr/>
      <dgm:t>
        <a:bodyPr/>
        <a:lstStyle/>
        <a:p>
          <a:endParaRPr lang="en-US"/>
        </a:p>
      </dgm:t>
    </dgm:pt>
    <dgm:pt modelId="{BDAF6176-05D0-4000-8273-78EEAD3C7EF3}">
      <dgm:prSet/>
      <dgm:spPr/>
      <dgm:t>
        <a:bodyPr/>
        <a:lstStyle/>
        <a:p>
          <a:r>
            <a:rPr lang="en-US"/>
            <a:t>Send Christmas Cards – this should be a genuine opportunity to thank them for their custom and support over the year.</a:t>
          </a:r>
        </a:p>
      </dgm:t>
    </dgm:pt>
    <dgm:pt modelId="{C79E44C8-1245-4205-B96E-91AF906339D0}" type="parTrans" cxnId="{91A74428-853A-4B08-BDBF-B68EB264DDEE}">
      <dgm:prSet/>
      <dgm:spPr/>
      <dgm:t>
        <a:bodyPr/>
        <a:lstStyle/>
        <a:p>
          <a:endParaRPr lang="en-US"/>
        </a:p>
      </dgm:t>
    </dgm:pt>
    <dgm:pt modelId="{1B870482-3018-468C-849F-5C8575CBA882}" type="sibTrans" cxnId="{91A74428-853A-4B08-BDBF-B68EB264DDEE}">
      <dgm:prSet/>
      <dgm:spPr/>
      <dgm:t>
        <a:bodyPr/>
        <a:lstStyle/>
        <a:p>
          <a:endParaRPr lang="en-US"/>
        </a:p>
      </dgm:t>
    </dgm:pt>
    <dgm:pt modelId="{BE87FD45-C08C-4C27-B874-515B38050C91}">
      <dgm:prSet/>
      <dgm:spPr/>
      <dgm:t>
        <a:bodyPr/>
        <a:lstStyle/>
        <a:p>
          <a:r>
            <a:rPr lang="en-US"/>
            <a:t>Give</a:t>
          </a:r>
        </a:p>
      </dgm:t>
    </dgm:pt>
    <dgm:pt modelId="{769AD35D-88CC-4E7B-AE10-0C22C6DDB393}" type="parTrans" cxnId="{58F7839C-C790-430F-9964-3B6C2AA062A7}">
      <dgm:prSet/>
      <dgm:spPr/>
      <dgm:t>
        <a:bodyPr/>
        <a:lstStyle/>
        <a:p>
          <a:endParaRPr lang="en-US"/>
        </a:p>
      </dgm:t>
    </dgm:pt>
    <dgm:pt modelId="{33946559-6717-49BC-A230-D460AB7D1EA5}" type="sibTrans" cxnId="{58F7839C-C790-430F-9964-3B6C2AA062A7}">
      <dgm:prSet/>
      <dgm:spPr/>
      <dgm:t>
        <a:bodyPr/>
        <a:lstStyle/>
        <a:p>
          <a:endParaRPr lang="en-US"/>
        </a:p>
      </dgm:t>
    </dgm:pt>
    <dgm:pt modelId="{AFC493E0-5CBB-4B82-ABE4-CF6F56FC8A49}">
      <dgm:prSet/>
      <dgm:spPr/>
      <dgm:t>
        <a:bodyPr/>
        <a:lstStyle/>
        <a:p>
          <a:r>
            <a:rPr lang="en-US"/>
            <a:t>Give them something of value to them.</a:t>
          </a:r>
        </a:p>
      </dgm:t>
    </dgm:pt>
    <dgm:pt modelId="{867DFD72-591A-4768-90F1-991EBD77C7D1}" type="parTrans" cxnId="{0A2A2F08-6145-41CD-B408-E5571EE5F2AF}">
      <dgm:prSet/>
      <dgm:spPr/>
      <dgm:t>
        <a:bodyPr/>
        <a:lstStyle/>
        <a:p>
          <a:endParaRPr lang="en-US"/>
        </a:p>
      </dgm:t>
    </dgm:pt>
    <dgm:pt modelId="{8E04B3C1-7FDD-4101-A04F-66E92B1238AD}" type="sibTrans" cxnId="{0A2A2F08-6145-41CD-B408-E5571EE5F2AF}">
      <dgm:prSet/>
      <dgm:spPr/>
      <dgm:t>
        <a:bodyPr/>
        <a:lstStyle/>
        <a:p>
          <a:endParaRPr lang="en-US"/>
        </a:p>
      </dgm:t>
    </dgm:pt>
    <dgm:pt modelId="{6B0E4306-F2A0-4787-B2BD-5360B1CE78FB}">
      <dgm:prSet/>
      <dgm:spPr/>
      <dgm:t>
        <a:bodyPr/>
        <a:lstStyle/>
        <a:p>
          <a:r>
            <a:rPr lang="en-US"/>
            <a:t>If you find a link to an interesting article that you know would be of use to them. Send targeted informative newsletter content.</a:t>
          </a:r>
        </a:p>
      </dgm:t>
    </dgm:pt>
    <dgm:pt modelId="{6D38C95A-6D78-4EF8-AFC6-902F67E99DE3}" type="parTrans" cxnId="{89D4ED54-4508-44CF-BDE0-3739DFA27A79}">
      <dgm:prSet/>
      <dgm:spPr/>
      <dgm:t>
        <a:bodyPr/>
        <a:lstStyle/>
        <a:p>
          <a:endParaRPr lang="en-US"/>
        </a:p>
      </dgm:t>
    </dgm:pt>
    <dgm:pt modelId="{E4B108A8-FD02-4790-8389-9CA14B4A73F1}" type="sibTrans" cxnId="{89D4ED54-4508-44CF-BDE0-3739DFA27A79}">
      <dgm:prSet/>
      <dgm:spPr/>
      <dgm:t>
        <a:bodyPr/>
        <a:lstStyle/>
        <a:p>
          <a:endParaRPr lang="en-US"/>
        </a:p>
      </dgm:t>
    </dgm:pt>
    <dgm:pt modelId="{088427B3-979C-4191-884D-615833C8ACC2}">
      <dgm:prSet/>
      <dgm:spPr/>
      <dgm:t>
        <a:bodyPr/>
        <a:lstStyle/>
        <a:p>
          <a:r>
            <a:rPr lang="en-US"/>
            <a:t>Do</a:t>
          </a:r>
        </a:p>
      </dgm:t>
    </dgm:pt>
    <dgm:pt modelId="{7B23B236-AB41-40FB-9602-81128AB84E14}" type="parTrans" cxnId="{F934459B-6E85-4379-B38C-D2133C195B9E}">
      <dgm:prSet/>
      <dgm:spPr/>
      <dgm:t>
        <a:bodyPr/>
        <a:lstStyle/>
        <a:p>
          <a:endParaRPr lang="en-US"/>
        </a:p>
      </dgm:t>
    </dgm:pt>
    <dgm:pt modelId="{6885DB51-4FD4-49D0-A54E-F2270B574E78}" type="sibTrans" cxnId="{F934459B-6E85-4379-B38C-D2133C195B9E}">
      <dgm:prSet/>
      <dgm:spPr/>
      <dgm:t>
        <a:bodyPr/>
        <a:lstStyle/>
        <a:p>
          <a:endParaRPr lang="en-US"/>
        </a:p>
      </dgm:t>
    </dgm:pt>
    <dgm:pt modelId="{4AE30E1F-B207-49F0-97E0-5D59A0ACFAAD}">
      <dgm:prSet/>
      <dgm:spPr/>
      <dgm:t>
        <a:bodyPr/>
        <a:lstStyle/>
        <a:p>
          <a:r>
            <a:rPr lang="en-US"/>
            <a:t>Always do more than is required of you.</a:t>
          </a:r>
        </a:p>
      </dgm:t>
    </dgm:pt>
    <dgm:pt modelId="{6DA423FA-717E-4843-B310-17119097FC3D}" type="parTrans" cxnId="{398258A2-7882-4D48-A738-A87957C2EEB8}">
      <dgm:prSet/>
      <dgm:spPr/>
      <dgm:t>
        <a:bodyPr/>
        <a:lstStyle/>
        <a:p>
          <a:endParaRPr lang="en-US"/>
        </a:p>
      </dgm:t>
    </dgm:pt>
    <dgm:pt modelId="{1DBD4719-A854-4DC3-BB24-7C79975245D0}" type="sibTrans" cxnId="{398258A2-7882-4D48-A738-A87957C2EEB8}">
      <dgm:prSet/>
      <dgm:spPr/>
      <dgm:t>
        <a:bodyPr/>
        <a:lstStyle/>
        <a:p>
          <a:endParaRPr lang="en-US"/>
        </a:p>
      </dgm:t>
    </dgm:pt>
    <dgm:pt modelId="{6AFA3097-C2B9-400F-85C7-6FA4FB683568}">
      <dgm:prSet/>
      <dgm:spPr/>
      <dgm:t>
        <a:bodyPr/>
        <a:lstStyle/>
        <a:p>
          <a:r>
            <a:rPr lang="en-US"/>
            <a:t>Send a thank you text message the day after the party.</a:t>
          </a:r>
        </a:p>
      </dgm:t>
    </dgm:pt>
    <dgm:pt modelId="{3D3248FA-CB8F-4F6B-AB65-C068E7046ACB}" type="parTrans" cxnId="{CE011C90-EEA3-456C-AF33-C932630601F9}">
      <dgm:prSet/>
      <dgm:spPr/>
      <dgm:t>
        <a:bodyPr/>
        <a:lstStyle/>
        <a:p>
          <a:endParaRPr lang="en-US"/>
        </a:p>
      </dgm:t>
    </dgm:pt>
    <dgm:pt modelId="{E8ADA626-D7B7-4B87-93C3-35B1BB93BF17}" type="sibTrans" cxnId="{CE011C90-EEA3-456C-AF33-C932630601F9}">
      <dgm:prSet/>
      <dgm:spPr/>
      <dgm:t>
        <a:bodyPr/>
        <a:lstStyle/>
        <a:p>
          <a:endParaRPr lang="en-US"/>
        </a:p>
      </dgm:t>
    </dgm:pt>
    <dgm:pt modelId="{F9C1C534-217A-4102-ACD9-783FCF6EA77F}">
      <dgm:prSet/>
      <dgm:spPr/>
      <dgm:t>
        <a:bodyPr/>
        <a:lstStyle/>
        <a:p>
          <a:r>
            <a:rPr lang="en-US"/>
            <a:t>Follow up after one month to check they have received and are happy with all of their goods.</a:t>
          </a:r>
        </a:p>
      </dgm:t>
    </dgm:pt>
    <dgm:pt modelId="{3AA2CB9A-72FC-4B16-94CF-51BB991C9D1A}" type="parTrans" cxnId="{E848C0D4-5319-4246-B630-15F52599A52D}">
      <dgm:prSet/>
      <dgm:spPr/>
      <dgm:t>
        <a:bodyPr/>
        <a:lstStyle/>
        <a:p>
          <a:endParaRPr lang="en-US"/>
        </a:p>
      </dgm:t>
    </dgm:pt>
    <dgm:pt modelId="{857A6A70-94FE-4A2F-AEC4-F2814EA7370A}" type="sibTrans" cxnId="{E848C0D4-5319-4246-B630-15F52599A52D}">
      <dgm:prSet/>
      <dgm:spPr/>
      <dgm:t>
        <a:bodyPr/>
        <a:lstStyle/>
        <a:p>
          <a:endParaRPr lang="en-US"/>
        </a:p>
      </dgm:t>
    </dgm:pt>
    <dgm:pt modelId="{559496B8-2371-43FA-85E3-6CE1F1F1ED53}" type="pres">
      <dgm:prSet presAssocID="{6B3AD38D-6328-49B5-B2AB-8771A79EBF51}" presName="Name0" presStyleCnt="0">
        <dgm:presLayoutVars>
          <dgm:dir/>
          <dgm:animLvl val="lvl"/>
          <dgm:resizeHandles val="exact"/>
        </dgm:presLayoutVars>
      </dgm:prSet>
      <dgm:spPr/>
    </dgm:pt>
    <dgm:pt modelId="{41750BAE-54DA-4DFA-BB78-8F41A298D3EC}" type="pres">
      <dgm:prSet presAssocID="{3A65FF01-1DCF-45C2-B850-53A6F0D03CA4}" presName="composite" presStyleCnt="0"/>
      <dgm:spPr/>
    </dgm:pt>
    <dgm:pt modelId="{BD9D3AD9-70A0-495D-AA27-8C554C9E3256}" type="pres">
      <dgm:prSet presAssocID="{3A65FF01-1DCF-45C2-B850-53A6F0D03CA4}" presName="parTx" presStyleLbl="alignNode1" presStyleIdx="0" presStyleCnt="3">
        <dgm:presLayoutVars>
          <dgm:chMax val="0"/>
          <dgm:chPref val="0"/>
        </dgm:presLayoutVars>
      </dgm:prSet>
      <dgm:spPr/>
    </dgm:pt>
    <dgm:pt modelId="{33E6D09F-7117-4118-AE8B-19280221AF66}" type="pres">
      <dgm:prSet presAssocID="{3A65FF01-1DCF-45C2-B850-53A6F0D03CA4}" presName="desTx" presStyleLbl="alignAccFollowNode1" presStyleIdx="0" presStyleCnt="3">
        <dgm:presLayoutVars/>
      </dgm:prSet>
      <dgm:spPr/>
    </dgm:pt>
    <dgm:pt modelId="{1CD37F28-FE20-40EA-BA7A-9EBF6F562D9F}" type="pres">
      <dgm:prSet presAssocID="{0F42CB7D-D383-4234-AE24-09AC00D10E14}" presName="space" presStyleCnt="0"/>
      <dgm:spPr/>
    </dgm:pt>
    <dgm:pt modelId="{E0D8D7D4-3B2C-4715-B98B-74245F905897}" type="pres">
      <dgm:prSet presAssocID="{BE87FD45-C08C-4C27-B874-515B38050C91}" presName="composite" presStyleCnt="0"/>
      <dgm:spPr/>
    </dgm:pt>
    <dgm:pt modelId="{03D31F54-FB80-43AD-94B0-AE75086F0707}" type="pres">
      <dgm:prSet presAssocID="{BE87FD45-C08C-4C27-B874-515B38050C91}" presName="parTx" presStyleLbl="alignNode1" presStyleIdx="1" presStyleCnt="3">
        <dgm:presLayoutVars>
          <dgm:chMax val="0"/>
          <dgm:chPref val="0"/>
        </dgm:presLayoutVars>
      </dgm:prSet>
      <dgm:spPr/>
    </dgm:pt>
    <dgm:pt modelId="{04142A2E-6763-4F62-887B-C06644BB1E12}" type="pres">
      <dgm:prSet presAssocID="{BE87FD45-C08C-4C27-B874-515B38050C91}" presName="desTx" presStyleLbl="alignAccFollowNode1" presStyleIdx="1" presStyleCnt="3">
        <dgm:presLayoutVars/>
      </dgm:prSet>
      <dgm:spPr/>
    </dgm:pt>
    <dgm:pt modelId="{E3E77892-45A0-4F06-A79A-5AD0B9C6A4D6}" type="pres">
      <dgm:prSet presAssocID="{33946559-6717-49BC-A230-D460AB7D1EA5}" presName="space" presStyleCnt="0"/>
      <dgm:spPr/>
    </dgm:pt>
    <dgm:pt modelId="{A88AA686-1F49-419C-A501-C0D6681F3917}" type="pres">
      <dgm:prSet presAssocID="{088427B3-979C-4191-884D-615833C8ACC2}" presName="composite" presStyleCnt="0"/>
      <dgm:spPr/>
    </dgm:pt>
    <dgm:pt modelId="{C66206B2-5A48-480B-937E-7000973637F4}" type="pres">
      <dgm:prSet presAssocID="{088427B3-979C-4191-884D-615833C8ACC2}" presName="parTx" presStyleLbl="alignNode1" presStyleIdx="2" presStyleCnt="3">
        <dgm:presLayoutVars>
          <dgm:chMax val="0"/>
          <dgm:chPref val="0"/>
        </dgm:presLayoutVars>
      </dgm:prSet>
      <dgm:spPr/>
    </dgm:pt>
    <dgm:pt modelId="{04EA8008-F8F0-4EDE-86C1-159E8AF2A4E7}" type="pres">
      <dgm:prSet presAssocID="{088427B3-979C-4191-884D-615833C8ACC2}" presName="desTx" presStyleLbl="alignAccFollowNode1" presStyleIdx="2" presStyleCnt="3">
        <dgm:presLayoutVars/>
      </dgm:prSet>
      <dgm:spPr/>
    </dgm:pt>
  </dgm:ptLst>
  <dgm:cxnLst>
    <dgm:cxn modelId="{0A2A2F08-6145-41CD-B408-E5571EE5F2AF}" srcId="{BE87FD45-C08C-4C27-B874-515B38050C91}" destId="{AFC493E0-5CBB-4B82-ABE4-CF6F56FC8A49}" srcOrd="0" destOrd="0" parTransId="{867DFD72-591A-4768-90F1-991EBD77C7D1}" sibTransId="{8E04B3C1-7FDD-4101-A04F-66E92B1238AD}"/>
    <dgm:cxn modelId="{8641C917-25F8-4504-8AA3-C115104A4B3E}" type="presOf" srcId="{AFC493E0-5CBB-4B82-ABE4-CF6F56FC8A49}" destId="{04142A2E-6763-4F62-887B-C06644BB1E12}" srcOrd="0" destOrd="0" presId="urn:microsoft.com/office/officeart/2016/7/layout/ChevronBlockProcess"/>
    <dgm:cxn modelId="{91A74428-853A-4B08-BDBF-B68EB264DDEE}" srcId="{65DDE65A-86F6-4616-9511-628E8E7C30C7}" destId="{BDAF6176-05D0-4000-8273-78EEAD3C7EF3}" srcOrd="0" destOrd="0" parTransId="{C79E44C8-1245-4205-B96E-91AF906339D0}" sibTransId="{1B870482-3018-468C-849F-5C8575CBA882}"/>
    <dgm:cxn modelId="{D3FE353D-C8D4-4157-BEB8-E50D1C1456EF}" srcId="{6B3AD38D-6328-49B5-B2AB-8771A79EBF51}" destId="{3A65FF01-1DCF-45C2-B850-53A6F0D03CA4}" srcOrd="0" destOrd="0" parTransId="{0598BBDA-CC3C-4688-AB83-F16C2515F4D4}" sibTransId="{0F42CB7D-D383-4234-AE24-09AC00D10E14}"/>
    <dgm:cxn modelId="{F76BF55C-2C33-4296-904B-682A33232730}" type="presOf" srcId="{6AFA3097-C2B9-400F-85C7-6FA4FB683568}" destId="{04EA8008-F8F0-4EDE-86C1-159E8AF2A4E7}" srcOrd="0" destOrd="1" presId="urn:microsoft.com/office/officeart/2016/7/layout/ChevronBlockProcess"/>
    <dgm:cxn modelId="{778F5E4A-C1E8-462D-98B5-283CFBEABABA}" type="presOf" srcId="{BE87FD45-C08C-4C27-B874-515B38050C91}" destId="{03D31F54-FB80-43AD-94B0-AE75086F0707}" srcOrd="0" destOrd="0" presId="urn:microsoft.com/office/officeart/2016/7/layout/ChevronBlockProcess"/>
    <dgm:cxn modelId="{AEBC5E4E-AB3B-41D2-AE7C-6E72BCC63855}" type="presOf" srcId="{3A65FF01-1DCF-45C2-B850-53A6F0D03CA4}" destId="{BD9D3AD9-70A0-495D-AA27-8C554C9E3256}" srcOrd="0" destOrd="0" presId="urn:microsoft.com/office/officeart/2016/7/layout/ChevronBlockProcess"/>
    <dgm:cxn modelId="{89D4ED54-4508-44CF-BDE0-3739DFA27A79}" srcId="{AFC493E0-5CBB-4B82-ABE4-CF6F56FC8A49}" destId="{6B0E4306-F2A0-4787-B2BD-5360B1CE78FB}" srcOrd="0" destOrd="0" parTransId="{6D38C95A-6D78-4EF8-AFC6-902F67E99DE3}" sibTransId="{E4B108A8-FD02-4790-8389-9CA14B4A73F1}"/>
    <dgm:cxn modelId="{CD41DC5A-4D6A-4408-BF04-205D2C8E8AFF}" srcId="{3A65FF01-1DCF-45C2-B850-53A6F0D03CA4}" destId="{65DDE65A-86F6-4616-9511-628E8E7C30C7}" srcOrd="0" destOrd="0" parTransId="{68D7ABEC-6499-4BBA-879C-1218C9CDF173}" sibTransId="{6E5B4FD9-B2E1-4023-A29C-948F88A1A613}"/>
    <dgm:cxn modelId="{7910A884-6BD7-4431-A7FB-0ED01AF09F9C}" type="presOf" srcId="{088427B3-979C-4191-884D-615833C8ACC2}" destId="{C66206B2-5A48-480B-937E-7000973637F4}" srcOrd="0" destOrd="0" presId="urn:microsoft.com/office/officeart/2016/7/layout/ChevronBlockProcess"/>
    <dgm:cxn modelId="{CE011C90-EEA3-456C-AF33-C932630601F9}" srcId="{4AE30E1F-B207-49F0-97E0-5D59A0ACFAAD}" destId="{6AFA3097-C2B9-400F-85C7-6FA4FB683568}" srcOrd="0" destOrd="0" parTransId="{3D3248FA-CB8F-4F6B-AB65-C068E7046ACB}" sibTransId="{E8ADA626-D7B7-4B87-93C3-35B1BB93BF17}"/>
    <dgm:cxn modelId="{F934459B-6E85-4379-B38C-D2133C195B9E}" srcId="{6B3AD38D-6328-49B5-B2AB-8771A79EBF51}" destId="{088427B3-979C-4191-884D-615833C8ACC2}" srcOrd="2" destOrd="0" parTransId="{7B23B236-AB41-40FB-9602-81128AB84E14}" sibTransId="{6885DB51-4FD4-49D0-A54E-F2270B574E78}"/>
    <dgm:cxn modelId="{58F7839C-C790-430F-9964-3B6C2AA062A7}" srcId="{6B3AD38D-6328-49B5-B2AB-8771A79EBF51}" destId="{BE87FD45-C08C-4C27-B874-515B38050C91}" srcOrd="1" destOrd="0" parTransId="{769AD35D-88CC-4E7B-AE10-0C22C6DDB393}" sibTransId="{33946559-6717-49BC-A230-D460AB7D1EA5}"/>
    <dgm:cxn modelId="{0F5689A0-1CC2-42A5-9609-A07ED4BF36DE}" type="presOf" srcId="{6B3AD38D-6328-49B5-B2AB-8771A79EBF51}" destId="{559496B8-2371-43FA-85E3-6CE1F1F1ED53}" srcOrd="0" destOrd="0" presId="urn:microsoft.com/office/officeart/2016/7/layout/ChevronBlockProcess"/>
    <dgm:cxn modelId="{398258A2-7882-4D48-A738-A87957C2EEB8}" srcId="{088427B3-979C-4191-884D-615833C8ACC2}" destId="{4AE30E1F-B207-49F0-97E0-5D59A0ACFAAD}" srcOrd="0" destOrd="0" parTransId="{6DA423FA-717E-4843-B310-17119097FC3D}" sibTransId="{1DBD4719-A854-4DC3-BB24-7C79975245D0}"/>
    <dgm:cxn modelId="{6CA04EA9-DB50-4BF6-A506-79AC13A9F7E0}" type="presOf" srcId="{6B0E4306-F2A0-4787-B2BD-5360B1CE78FB}" destId="{04142A2E-6763-4F62-887B-C06644BB1E12}" srcOrd="0" destOrd="1" presId="urn:microsoft.com/office/officeart/2016/7/layout/ChevronBlockProcess"/>
    <dgm:cxn modelId="{44CC08C7-DAB1-4A8A-92DF-EC178EF59841}" type="presOf" srcId="{4AE30E1F-B207-49F0-97E0-5D59A0ACFAAD}" destId="{04EA8008-F8F0-4EDE-86C1-159E8AF2A4E7}" srcOrd="0" destOrd="0" presId="urn:microsoft.com/office/officeart/2016/7/layout/ChevronBlockProcess"/>
    <dgm:cxn modelId="{E848C0D4-5319-4246-B630-15F52599A52D}" srcId="{4AE30E1F-B207-49F0-97E0-5D59A0ACFAAD}" destId="{F9C1C534-217A-4102-ACD9-783FCF6EA77F}" srcOrd="1" destOrd="0" parTransId="{3AA2CB9A-72FC-4B16-94CF-51BB991C9D1A}" sibTransId="{857A6A70-94FE-4A2F-AEC4-F2814EA7370A}"/>
    <dgm:cxn modelId="{FFBFF9D6-3BC3-47CD-BCDF-2FB331AFF238}" type="presOf" srcId="{F9C1C534-217A-4102-ACD9-783FCF6EA77F}" destId="{04EA8008-F8F0-4EDE-86C1-159E8AF2A4E7}" srcOrd="0" destOrd="2" presId="urn:microsoft.com/office/officeart/2016/7/layout/ChevronBlockProcess"/>
    <dgm:cxn modelId="{C4CB53DD-D439-4A15-8DB9-313622162B03}" type="presOf" srcId="{BDAF6176-05D0-4000-8273-78EEAD3C7EF3}" destId="{33E6D09F-7117-4118-AE8B-19280221AF66}" srcOrd="0" destOrd="1" presId="urn:microsoft.com/office/officeart/2016/7/layout/ChevronBlockProcess"/>
    <dgm:cxn modelId="{FFC66DF1-9A8B-4DC0-AA31-0781A34B5D3F}" type="presOf" srcId="{65DDE65A-86F6-4616-9511-628E8E7C30C7}" destId="{33E6D09F-7117-4118-AE8B-19280221AF66}" srcOrd="0" destOrd="0" presId="urn:microsoft.com/office/officeart/2016/7/layout/ChevronBlockProcess"/>
    <dgm:cxn modelId="{A7886A51-A378-4D3C-9447-35254A4711F6}" type="presParOf" srcId="{559496B8-2371-43FA-85E3-6CE1F1F1ED53}" destId="{41750BAE-54DA-4DFA-BB78-8F41A298D3EC}" srcOrd="0" destOrd="0" presId="urn:microsoft.com/office/officeart/2016/7/layout/ChevronBlockProcess"/>
    <dgm:cxn modelId="{3861CA1E-7D08-48BF-B244-C215E1B68D2F}" type="presParOf" srcId="{41750BAE-54DA-4DFA-BB78-8F41A298D3EC}" destId="{BD9D3AD9-70A0-495D-AA27-8C554C9E3256}" srcOrd="0" destOrd="0" presId="urn:microsoft.com/office/officeart/2016/7/layout/ChevronBlockProcess"/>
    <dgm:cxn modelId="{8BDEB36C-F47A-4C9D-A629-A774D8DB90EE}" type="presParOf" srcId="{41750BAE-54DA-4DFA-BB78-8F41A298D3EC}" destId="{33E6D09F-7117-4118-AE8B-19280221AF66}" srcOrd="1" destOrd="0" presId="urn:microsoft.com/office/officeart/2016/7/layout/ChevronBlockProcess"/>
    <dgm:cxn modelId="{00B4A9D9-6681-46F9-8354-742CC26BC02B}" type="presParOf" srcId="{559496B8-2371-43FA-85E3-6CE1F1F1ED53}" destId="{1CD37F28-FE20-40EA-BA7A-9EBF6F562D9F}" srcOrd="1" destOrd="0" presId="urn:microsoft.com/office/officeart/2016/7/layout/ChevronBlockProcess"/>
    <dgm:cxn modelId="{2E69D087-5C66-473C-A15A-44963D6AC305}" type="presParOf" srcId="{559496B8-2371-43FA-85E3-6CE1F1F1ED53}" destId="{E0D8D7D4-3B2C-4715-B98B-74245F905897}" srcOrd="2" destOrd="0" presId="urn:microsoft.com/office/officeart/2016/7/layout/ChevronBlockProcess"/>
    <dgm:cxn modelId="{B8CD3E71-57AA-419F-9968-88C234FF70BE}" type="presParOf" srcId="{E0D8D7D4-3B2C-4715-B98B-74245F905897}" destId="{03D31F54-FB80-43AD-94B0-AE75086F0707}" srcOrd="0" destOrd="0" presId="urn:microsoft.com/office/officeart/2016/7/layout/ChevronBlockProcess"/>
    <dgm:cxn modelId="{BE0B31E2-C8A6-4792-B008-CCDB1D52A776}" type="presParOf" srcId="{E0D8D7D4-3B2C-4715-B98B-74245F905897}" destId="{04142A2E-6763-4F62-887B-C06644BB1E12}" srcOrd="1" destOrd="0" presId="urn:microsoft.com/office/officeart/2016/7/layout/ChevronBlockProcess"/>
    <dgm:cxn modelId="{3238D03A-4DFA-4267-BF72-C44BDA6E731B}" type="presParOf" srcId="{559496B8-2371-43FA-85E3-6CE1F1F1ED53}" destId="{E3E77892-45A0-4F06-A79A-5AD0B9C6A4D6}" srcOrd="3" destOrd="0" presId="urn:microsoft.com/office/officeart/2016/7/layout/ChevronBlockProcess"/>
    <dgm:cxn modelId="{99E6FAAE-22BB-4409-9055-05A5095600AD}" type="presParOf" srcId="{559496B8-2371-43FA-85E3-6CE1F1F1ED53}" destId="{A88AA686-1F49-419C-A501-C0D6681F3917}" srcOrd="4" destOrd="0" presId="urn:microsoft.com/office/officeart/2016/7/layout/ChevronBlockProcess"/>
    <dgm:cxn modelId="{5ED8F86D-BC4E-40FD-A4D2-972CDB83F3D3}" type="presParOf" srcId="{A88AA686-1F49-419C-A501-C0D6681F3917}" destId="{C66206B2-5A48-480B-937E-7000973637F4}" srcOrd="0" destOrd="0" presId="urn:microsoft.com/office/officeart/2016/7/layout/ChevronBlockProcess"/>
    <dgm:cxn modelId="{99D30FD7-AF0B-4D7C-8623-237A44DC0454}" type="presParOf" srcId="{A88AA686-1F49-419C-A501-C0D6681F3917}" destId="{04EA8008-F8F0-4EDE-86C1-159E8AF2A4E7}"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CF7C0-1B42-4655-A003-9405273D48B9}" type="doc">
      <dgm:prSet loTypeId="urn:microsoft.com/office/officeart/2016/7/layout/ChevronBlockProcess" loCatId="process" qsTypeId="urn:microsoft.com/office/officeart/2005/8/quickstyle/simple4" qsCatId="simple" csTypeId="urn:microsoft.com/office/officeart/2005/8/colors/ColorSchemeForSuggestions" csCatId="other"/>
      <dgm:spPr/>
      <dgm:t>
        <a:bodyPr/>
        <a:lstStyle/>
        <a:p>
          <a:endParaRPr lang="en-US"/>
        </a:p>
      </dgm:t>
    </dgm:pt>
    <dgm:pt modelId="{1D085B89-C1C0-414A-8918-311A765DBC84}">
      <dgm:prSet/>
      <dgm:spPr/>
      <dgm:t>
        <a:bodyPr/>
        <a:lstStyle/>
        <a:p>
          <a:r>
            <a:rPr lang="en-US"/>
            <a:t>Ask</a:t>
          </a:r>
        </a:p>
      </dgm:t>
    </dgm:pt>
    <dgm:pt modelId="{39CA8389-334C-48F4-873E-0E05FF79EBC8}" type="parTrans" cxnId="{62430DA0-F2F1-4E77-97AD-0D335A0DDAA9}">
      <dgm:prSet/>
      <dgm:spPr/>
      <dgm:t>
        <a:bodyPr/>
        <a:lstStyle/>
        <a:p>
          <a:endParaRPr lang="en-US"/>
        </a:p>
      </dgm:t>
    </dgm:pt>
    <dgm:pt modelId="{799370DB-D09B-498E-BA09-BE31D75BBBF1}" type="sibTrans" cxnId="{62430DA0-F2F1-4E77-97AD-0D335A0DDAA9}">
      <dgm:prSet/>
      <dgm:spPr/>
      <dgm:t>
        <a:bodyPr/>
        <a:lstStyle/>
        <a:p>
          <a:endParaRPr lang="en-US"/>
        </a:p>
      </dgm:t>
    </dgm:pt>
    <dgm:pt modelId="{230AF19C-D2A9-4EF0-B0D5-D82A9A9E492D}">
      <dgm:prSet/>
      <dgm:spPr/>
      <dgm:t>
        <a:bodyPr/>
        <a:lstStyle/>
        <a:p>
          <a:r>
            <a:rPr lang="en-US"/>
            <a:t>Ask for testimonials. </a:t>
          </a:r>
        </a:p>
      </dgm:t>
    </dgm:pt>
    <dgm:pt modelId="{ED74DD65-D8CB-40B3-8849-F7D2006A688E}" type="parTrans" cxnId="{9187AAC8-1E0D-4BAC-82B7-CF6EA50041E5}">
      <dgm:prSet/>
      <dgm:spPr/>
      <dgm:t>
        <a:bodyPr/>
        <a:lstStyle/>
        <a:p>
          <a:endParaRPr lang="en-US"/>
        </a:p>
      </dgm:t>
    </dgm:pt>
    <dgm:pt modelId="{E2A313C9-F711-4961-B58E-32A07B51FDAF}" type="sibTrans" cxnId="{9187AAC8-1E0D-4BAC-82B7-CF6EA50041E5}">
      <dgm:prSet/>
      <dgm:spPr/>
      <dgm:t>
        <a:bodyPr/>
        <a:lstStyle/>
        <a:p>
          <a:endParaRPr lang="en-US"/>
        </a:p>
      </dgm:t>
    </dgm:pt>
    <dgm:pt modelId="{FC67256A-A7BC-49FB-8905-E22C495B0273}">
      <dgm:prSet/>
      <dgm:spPr/>
      <dgm:t>
        <a:bodyPr/>
        <a:lstStyle/>
        <a:p>
          <a:r>
            <a:rPr lang="en-US"/>
            <a:t>Customers will appreciate that their opinion is valuable to you. Plus positive testimonials can be used on your social media and even printed off in a comment book you can use at parties.</a:t>
          </a:r>
        </a:p>
      </dgm:t>
    </dgm:pt>
    <dgm:pt modelId="{F41F0637-4829-4A2D-99E2-D6ECDE8482C4}" type="parTrans" cxnId="{EE79802F-9216-4605-90B9-766A1615430D}">
      <dgm:prSet/>
      <dgm:spPr/>
      <dgm:t>
        <a:bodyPr/>
        <a:lstStyle/>
        <a:p>
          <a:endParaRPr lang="en-US"/>
        </a:p>
      </dgm:t>
    </dgm:pt>
    <dgm:pt modelId="{838E1934-CE2B-4546-8305-C21CB97D3959}" type="sibTrans" cxnId="{EE79802F-9216-4605-90B9-766A1615430D}">
      <dgm:prSet/>
      <dgm:spPr/>
      <dgm:t>
        <a:bodyPr/>
        <a:lstStyle/>
        <a:p>
          <a:endParaRPr lang="en-US"/>
        </a:p>
      </dgm:t>
    </dgm:pt>
    <dgm:pt modelId="{7E208A61-FB37-485E-AF2A-428C89617107}">
      <dgm:prSet/>
      <dgm:spPr/>
      <dgm:t>
        <a:bodyPr/>
        <a:lstStyle/>
        <a:p>
          <a:r>
            <a:rPr lang="en-US"/>
            <a:t>Send</a:t>
          </a:r>
        </a:p>
      </dgm:t>
    </dgm:pt>
    <dgm:pt modelId="{E6EBE4A1-080D-4409-9E6A-E76E20C104A1}" type="parTrans" cxnId="{CF7A9570-CC71-48F1-AA43-F675F4FAC94A}">
      <dgm:prSet/>
      <dgm:spPr/>
      <dgm:t>
        <a:bodyPr/>
        <a:lstStyle/>
        <a:p>
          <a:endParaRPr lang="en-US"/>
        </a:p>
      </dgm:t>
    </dgm:pt>
    <dgm:pt modelId="{FB3D32B9-16FD-4E47-AB61-6076BF25E241}" type="sibTrans" cxnId="{CF7A9570-CC71-48F1-AA43-F675F4FAC94A}">
      <dgm:prSet/>
      <dgm:spPr/>
      <dgm:t>
        <a:bodyPr/>
        <a:lstStyle/>
        <a:p>
          <a:endParaRPr lang="en-US"/>
        </a:p>
      </dgm:t>
    </dgm:pt>
    <dgm:pt modelId="{C327FF53-337D-493F-88E7-0AC4FFE825FE}">
      <dgm:prSet/>
      <dgm:spPr/>
      <dgm:t>
        <a:bodyPr/>
        <a:lstStyle/>
        <a:p>
          <a:r>
            <a:rPr lang="en-US"/>
            <a:t>Send them a free sample.</a:t>
          </a:r>
        </a:p>
      </dgm:t>
    </dgm:pt>
    <dgm:pt modelId="{5634C2E1-CE9A-4814-8CB4-C7513AEAEF1E}" type="parTrans" cxnId="{081FCE22-FF28-4A08-902B-2E7AE8FE8273}">
      <dgm:prSet/>
      <dgm:spPr/>
      <dgm:t>
        <a:bodyPr/>
        <a:lstStyle/>
        <a:p>
          <a:endParaRPr lang="en-US"/>
        </a:p>
      </dgm:t>
    </dgm:pt>
    <dgm:pt modelId="{32834A8D-B27A-4AE8-85B2-1D95AE40680A}" type="sibTrans" cxnId="{081FCE22-FF28-4A08-902B-2E7AE8FE8273}">
      <dgm:prSet/>
      <dgm:spPr/>
      <dgm:t>
        <a:bodyPr/>
        <a:lstStyle/>
        <a:p>
          <a:endParaRPr lang="en-US"/>
        </a:p>
      </dgm:t>
    </dgm:pt>
    <dgm:pt modelId="{0BC944A9-7B3A-46EB-A153-AD53AF551088}">
      <dgm:prSet/>
      <dgm:spPr/>
      <dgm:t>
        <a:bodyPr/>
        <a:lstStyle/>
        <a:p>
          <a:r>
            <a:rPr lang="en-US"/>
            <a:t>Everyone likes to receive free items. This builds goodwill and may also directly lead to sales if the customer falls in love with your product.</a:t>
          </a:r>
        </a:p>
      </dgm:t>
    </dgm:pt>
    <dgm:pt modelId="{90649973-FAB8-4EA8-A183-D53B8EBCA185}" type="parTrans" cxnId="{39136AF5-93FA-4EE6-92C1-24AE9B59F65B}">
      <dgm:prSet/>
      <dgm:spPr/>
      <dgm:t>
        <a:bodyPr/>
        <a:lstStyle/>
        <a:p>
          <a:endParaRPr lang="en-US"/>
        </a:p>
      </dgm:t>
    </dgm:pt>
    <dgm:pt modelId="{620FECB8-233A-44F9-9F9D-2991DC76F690}" type="sibTrans" cxnId="{39136AF5-93FA-4EE6-92C1-24AE9B59F65B}">
      <dgm:prSet/>
      <dgm:spPr/>
      <dgm:t>
        <a:bodyPr/>
        <a:lstStyle/>
        <a:p>
          <a:endParaRPr lang="en-US"/>
        </a:p>
      </dgm:t>
    </dgm:pt>
    <dgm:pt modelId="{2EDC98AC-65F3-4F1C-9288-68AB1FCDABBE}">
      <dgm:prSet/>
      <dgm:spPr/>
      <dgm:t>
        <a:bodyPr/>
        <a:lstStyle/>
        <a:p>
          <a:r>
            <a:rPr lang="en-US"/>
            <a:t>Include</a:t>
          </a:r>
        </a:p>
      </dgm:t>
    </dgm:pt>
    <dgm:pt modelId="{D9AD60F0-4815-4462-9C95-CD8184DD0227}" type="parTrans" cxnId="{F8387169-32D6-4C7E-AEAC-56E64CDD96FB}">
      <dgm:prSet/>
      <dgm:spPr/>
      <dgm:t>
        <a:bodyPr/>
        <a:lstStyle/>
        <a:p>
          <a:endParaRPr lang="en-US"/>
        </a:p>
      </dgm:t>
    </dgm:pt>
    <dgm:pt modelId="{CBE6DCAB-72AC-41C6-97A8-071FD44DEFE9}" type="sibTrans" cxnId="{F8387169-32D6-4C7E-AEAC-56E64CDD96FB}">
      <dgm:prSet/>
      <dgm:spPr/>
      <dgm:t>
        <a:bodyPr/>
        <a:lstStyle/>
        <a:p>
          <a:endParaRPr lang="en-US"/>
        </a:p>
      </dgm:t>
    </dgm:pt>
    <dgm:pt modelId="{8D962277-C0CD-466D-BF00-6BB01F41338B}">
      <dgm:prSet/>
      <dgm:spPr/>
      <dgm:t>
        <a:bodyPr/>
        <a:lstStyle/>
        <a:p>
          <a:r>
            <a:rPr lang="en-US"/>
            <a:t>Include them in your Business.</a:t>
          </a:r>
        </a:p>
      </dgm:t>
    </dgm:pt>
    <dgm:pt modelId="{4D1492BB-518A-4B66-9542-996A60ECB721}" type="parTrans" cxnId="{3C4960B4-C3EE-45CD-A128-B89E28D6CAED}">
      <dgm:prSet/>
      <dgm:spPr/>
      <dgm:t>
        <a:bodyPr/>
        <a:lstStyle/>
        <a:p>
          <a:endParaRPr lang="en-US"/>
        </a:p>
      </dgm:t>
    </dgm:pt>
    <dgm:pt modelId="{7D80301F-999B-4F4E-B5C0-69ABD1CFB96D}" type="sibTrans" cxnId="{3C4960B4-C3EE-45CD-A128-B89E28D6CAED}">
      <dgm:prSet/>
      <dgm:spPr/>
      <dgm:t>
        <a:bodyPr/>
        <a:lstStyle/>
        <a:p>
          <a:endParaRPr lang="en-US"/>
        </a:p>
      </dgm:t>
    </dgm:pt>
    <dgm:pt modelId="{35A6B780-2722-4EF8-8CA7-9D5E18E2FF9B}">
      <dgm:prSet/>
      <dgm:spPr/>
      <dgm:t>
        <a:bodyPr/>
        <a:lstStyle/>
        <a:p>
          <a:r>
            <a:rPr lang="en-US"/>
            <a:t>Ask them for referrals and outline your referrals program. </a:t>
          </a:r>
        </a:p>
      </dgm:t>
    </dgm:pt>
    <dgm:pt modelId="{7F09A9CB-FAC5-4E22-BF8A-457F65F68D67}" type="parTrans" cxnId="{1ADFE9BE-A180-424B-ACD4-4B0ACE717522}">
      <dgm:prSet/>
      <dgm:spPr/>
      <dgm:t>
        <a:bodyPr/>
        <a:lstStyle/>
        <a:p>
          <a:endParaRPr lang="en-US"/>
        </a:p>
      </dgm:t>
    </dgm:pt>
    <dgm:pt modelId="{2023BF37-82D7-4BEA-A8B4-3A2A0A11D6F4}" type="sibTrans" cxnId="{1ADFE9BE-A180-424B-ACD4-4B0ACE717522}">
      <dgm:prSet/>
      <dgm:spPr/>
      <dgm:t>
        <a:bodyPr/>
        <a:lstStyle/>
        <a:p>
          <a:endParaRPr lang="en-US"/>
        </a:p>
      </dgm:t>
    </dgm:pt>
    <dgm:pt modelId="{9036D6D9-030B-46A2-B601-9B7709ED39C9}" type="pres">
      <dgm:prSet presAssocID="{F65CF7C0-1B42-4655-A003-9405273D48B9}" presName="Name0" presStyleCnt="0">
        <dgm:presLayoutVars>
          <dgm:dir/>
          <dgm:animLvl val="lvl"/>
          <dgm:resizeHandles val="exact"/>
        </dgm:presLayoutVars>
      </dgm:prSet>
      <dgm:spPr/>
    </dgm:pt>
    <dgm:pt modelId="{F0921295-C13F-4460-83BB-B8241C5335ED}" type="pres">
      <dgm:prSet presAssocID="{1D085B89-C1C0-414A-8918-311A765DBC84}" presName="composite" presStyleCnt="0"/>
      <dgm:spPr/>
    </dgm:pt>
    <dgm:pt modelId="{4B7948E2-F242-4351-A772-504D183461A7}" type="pres">
      <dgm:prSet presAssocID="{1D085B89-C1C0-414A-8918-311A765DBC84}" presName="parTx" presStyleLbl="alignNode1" presStyleIdx="0" presStyleCnt="3">
        <dgm:presLayoutVars>
          <dgm:chMax val="0"/>
          <dgm:chPref val="0"/>
        </dgm:presLayoutVars>
      </dgm:prSet>
      <dgm:spPr/>
    </dgm:pt>
    <dgm:pt modelId="{E309E9C2-C787-43D8-83D4-7A42532DA49C}" type="pres">
      <dgm:prSet presAssocID="{1D085B89-C1C0-414A-8918-311A765DBC84}" presName="desTx" presStyleLbl="alignAccFollowNode1" presStyleIdx="0" presStyleCnt="3">
        <dgm:presLayoutVars/>
      </dgm:prSet>
      <dgm:spPr/>
    </dgm:pt>
    <dgm:pt modelId="{99763E8C-9F81-42F9-B22C-9A993C7F0A07}" type="pres">
      <dgm:prSet presAssocID="{799370DB-D09B-498E-BA09-BE31D75BBBF1}" presName="space" presStyleCnt="0"/>
      <dgm:spPr/>
    </dgm:pt>
    <dgm:pt modelId="{EC9F2AEC-CE76-45AF-B762-A6C0FE16841A}" type="pres">
      <dgm:prSet presAssocID="{7E208A61-FB37-485E-AF2A-428C89617107}" presName="composite" presStyleCnt="0"/>
      <dgm:spPr/>
    </dgm:pt>
    <dgm:pt modelId="{ACA3ADB4-85A1-4E40-B74E-B441342ECC85}" type="pres">
      <dgm:prSet presAssocID="{7E208A61-FB37-485E-AF2A-428C89617107}" presName="parTx" presStyleLbl="alignNode1" presStyleIdx="1" presStyleCnt="3">
        <dgm:presLayoutVars>
          <dgm:chMax val="0"/>
          <dgm:chPref val="0"/>
        </dgm:presLayoutVars>
      </dgm:prSet>
      <dgm:spPr/>
    </dgm:pt>
    <dgm:pt modelId="{7FBB635C-83FB-4C99-9F88-617821B59202}" type="pres">
      <dgm:prSet presAssocID="{7E208A61-FB37-485E-AF2A-428C89617107}" presName="desTx" presStyleLbl="alignAccFollowNode1" presStyleIdx="1" presStyleCnt="3">
        <dgm:presLayoutVars/>
      </dgm:prSet>
      <dgm:spPr/>
    </dgm:pt>
    <dgm:pt modelId="{688469F5-CCE1-4085-BCB6-9F2A54B738CC}" type="pres">
      <dgm:prSet presAssocID="{FB3D32B9-16FD-4E47-AB61-6076BF25E241}" presName="space" presStyleCnt="0"/>
      <dgm:spPr/>
    </dgm:pt>
    <dgm:pt modelId="{97ED207E-F3B3-4CAF-B700-75683E7A53A4}" type="pres">
      <dgm:prSet presAssocID="{2EDC98AC-65F3-4F1C-9288-68AB1FCDABBE}" presName="composite" presStyleCnt="0"/>
      <dgm:spPr/>
    </dgm:pt>
    <dgm:pt modelId="{CD5A17B1-80AA-4279-9367-99CBEBEF509A}" type="pres">
      <dgm:prSet presAssocID="{2EDC98AC-65F3-4F1C-9288-68AB1FCDABBE}" presName="parTx" presStyleLbl="alignNode1" presStyleIdx="2" presStyleCnt="3">
        <dgm:presLayoutVars>
          <dgm:chMax val="0"/>
          <dgm:chPref val="0"/>
        </dgm:presLayoutVars>
      </dgm:prSet>
      <dgm:spPr/>
    </dgm:pt>
    <dgm:pt modelId="{7CBFEAE6-A4A9-487A-A6F0-65B28B22F73E}" type="pres">
      <dgm:prSet presAssocID="{2EDC98AC-65F3-4F1C-9288-68AB1FCDABBE}" presName="desTx" presStyleLbl="alignAccFollowNode1" presStyleIdx="2" presStyleCnt="3">
        <dgm:presLayoutVars/>
      </dgm:prSet>
      <dgm:spPr/>
    </dgm:pt>
  </dgm:ptLst>
  <dgm:cxnLst>
    <dgm:cxn modelId="{361CCA19-1B27-454F-93DB-C9F9F7C84D24}" type="presOf" srcId="{0BC944A9-7B3A-46EB-A153-AD53AF551088}" destId="{7FBB635C-83FB-4C99-9F88-617821B59202}" srcOrd="0" destOrd="1" presId="urn:microsoft.com/office/officeart/2016/7/layout/ChevronBlockProcess"/>
    <dgm:cxn modelId="{23AD0922-E75E-4A44-A90E-29276FB06D26}" type="presOf" srcId="{230AF19C-D2A9-4EF0-B0D5-D82A9A9E492D}" destId="{E309E9C2-C787-43D8-83D4-7A42532DA49C}" srcOrd="0" destOrd="0" presId="urn:microsoft.com/office/officeart/2016/7/layout/ChevronBlockProcess"/>
    <dgm:cxn modelId="{081FCE22-FF28-4A08-902B-2E7AE8FE8273}" srcId="{7E208A61-FB37-485E-AF2A-428C89617107}" destId="{C327FF53-337D-493F-88E7-0AC4FFE825FE}" srcOrd="0" destOrd="0" parTransId="{5634C2E1-CE9A-4814-8CB4-C7513AEAEF1E}" sibTransId="{32834A8D-B27A-4AE8-85B2-1D95AE40680A}"/>
    <dgm:cxn modelId="{EE79802F-9216-4605-90B9-766A1615430D}" srcId="{230AF19C-D2A9-4EF0-B0D5-D82A9A9E492D}" destId="{FC67256A-A7BC-49FB-8905-E22C495B0273}" srcOrd="0" destOrd="0" parTransId="{F41F0637-4829-4A2D-99E2-D6ECDE8482C4}" sibTransId="{838E1934-CE2B-4546-8305-C21CB97D3959}"/>
    <dgm:cxn modelId="{B2FE7632-5CD3-4BC4-A15D-335DB6AA249B}" type="presOf" srcId="{2EDC98AC-65F3-4F1C-9288-68AB1FCDABBE}" destId="{CD5A17B1-80AA-4279-9367-99CBEBEF509A}" srcOrd="0" destOrd="0" presId="urn:microsoft.com/office/officeart/2016/7/layout/ChevronBlockProcess"/>
    <dgm:cxn modelId="{6E6F5B34-B709-4F31-8366-47C8A4193914}" type="presOf" srcId="{35A6B780-2722-4EF8-8CA7-9D5E18E2FF9B}" destId="{7CBFEAE6-A4A9-487A-A6F0-65B28B22F73E}" srcOrd="0" destOrd="1" presId="urn:microsoft.com/office/officeart/2016/7/layout/ChevronBlockProcess"/>
    <dgm:cxn modelId="{41023F3A-8F47-4F5F-8E5C-FB794B42690A}" type="presOf" srcId="{8D962277-C0CD-466D-BF00-6BB01F41338B}" destId="{7CBFEAE6-A4A9-487A-A6F0-65B28B22F73E}" srcOrd="0" destOrd="0" presId="urn:microsoft.com/office/officeart/2016/7/layout/ChevronBlockProcess"/>
    <dgm:cxn modelId="{985C8A60-0E41-452A-B970-02CDA673AEAF}" type="presOf" srcId="{FC67256A-A7BC-49FB-8905-E22C495B0273}" destId="{E309E9C2-C787-43D8-83D4-7A42532DA49C}" srcOrd="0" destOrd="1" presId="urn:microsoft.com/office/officeart/2016/7/layout/ChevronBlockProcess"/>
    <dgm:cxn modelId="{3A070144-05D0-403D-AE45-553D584D8C61}" type="presOf" srcId="{1D085B89-C1C0-414A-8918-311A765DBC84}" destId="{4B7948E2-F242-4351-A772-504D183461A7}" srcOrd="0" destOrd="0" presId="urn:microsoft.com/office/officeart/2016/7/layout/ChevronBlockProcess"/>
    <dgm:cxn modelId="{F5C49846-1F9B-4CDF-82A7-5389A57943F5}" type="presOf" srcId="{F65CF7C0-1B42-4655-A003-9405273D48B9}" destId="{9036D6D9-030B-46A2-B601-9B7709ED39C9}" srcOrd="0" destOrd="0" presId="urn:microsoft.com/office/officeart/2016/7/layout/ChevronBlockProcess"/>
    <dgm:cxn modelId="{F8387169-32D6-4C7E-AEAC-56E64CDD96FB}" srcId="{F65CF7C0-1B42-4655-A003-9405273D48B9}" destId="{2EDC98AC-65F3-4F1C-9288-68AB1FCDABBE}" srcOrd="2" destOrd="0" parTransId="{D9AD60F0-4815-4462-9C95-CD8184DD0227}" sibTransId="{CBE6DCAB-72AC-41C6-97A8-071FD44DEFE9}"/>
    <dgm:cxn modelId="{CF7A9570-CC71-48F1-AA43-F675F4FAC94A}" srcId="{F65CF7C0-1B42-4655-A003-9405273D48B9}" destId="{7E208A61-FB37-485E-AF2A-428C89617107}" srcOrd="1" destOrd="0" parTransId="{E6EBE4A1-080D-4409-9E6A-E76E20C104A1}" sibTransId="{FB3D32B9-16FD-4E47-AB61-6076BF25E241}"/>
    <dgm:cxn modelId="{4ED7CB51-1F55-4DE9-A0EA-5396B6C7D487}" type="presOf" srcId="{C327FF53-337D-493F-88E7-0AC4FFE825FE}" destId="{7FBB635C-83FB-4C99-9F88-617821B59202}" srcOrd="0" destOrd="0" presId="urn:microsoft.com/office/officeart/2016/7/layout/ChevronBlockProcess"/>
    <dgm:cxn modelId="{62430DA0-F2F1-4E77-97AD-0D335A0DDAA9}" srcId="{F65CF7C0-1B42-4655-A003-9405273D48B9}" destId="{1D085B89-C1C0-414A-8918-311A765DBC84}" srcOrd="0" destOrd="0" parTransId="{39CA8389-334C-48F4-873E-0E05FF79EBC8}" sibTransId="{799370DB-D09B-498E-BA09-BE31D75BBBF1}"/>
    <dgm:cxn modelId="{3C4960B4-C3EE-45CD-A128-B89E28D6CAED}" srcId="{2EDC98AC-65F3-4F1C-9288-68AB1FCDABBE}" destId="{8D962277-C0CD-466D-BF00-6BB01F41338B}" srcOrd="0" destOrd="0" parTransId="{4D1492BB-518A-4B66-9542-996A60ECB721}" sibTransId="{7D80301F-999B-4F4E-B5C0-69ABD1CFB96D}"/>
    <dgm:cxn modelId="{1ADFE9BE-A180-424B-ACD4-4B0ACE717522}" srcId="{8D962277-C0CD-466D-BF00-6BB01F41338B}" destId="{35A6B780-2722-4EF8-8CA7-9D5E18E2FF9B}" srcOrd="0" destOrd="0" parTransId="{7F09A9CB-FAC5-4E22-BF8A-457F65F68D67}" sibTransId="{2023BF37-82D7-4BEA-A8B4-3A2A0A11D6F4}"/>
    <dgm:cxn modelId="{E5DC76C2-C4D7-4FC7-A8E3-4E1A7A0E66D4}" type="presOf" srcId="{7E208A61-FB37-485E-AF2A-428C89617107}" destId="{ACA3ADB4-85A1-4E40-B74E-B441342ECC85}" srcOrd="0" destOrd="0" presId="urn:microsoft.com/office/officeart/2016/7/layout/ChevronBlockProcess"/>
    <dgm:cxn modelId="{9187AAC8-1E0D-4BAC-82B7-CF6EA50041E5}" srcId="{1D085B89-C1C0-414A-8918-311A765DBC84}" destId="{230AF19C-D2A9-4EF0-B0D5-D82A9A9E492D}" srcOrd="0" destOrd="0" parTransId="{ED74DD65-D8CB-40B3-8849-F7D2006A688E}" sibTransId="{E2A313C9-F711-4961-B58E-32A07B51FDAF}"/>
    <dgm:cxn modelId="{39136AF5-93FA-4EE6-92C1-24AE9B59F65B}" srcId="{C327FF53-337D-493F-88E7-0AC4FFE825FE}" destId="{0BC944A9-7B3A-46EB-A153-AD53AF551088}" srcOrd="0" destOrd="0" parTransId="{90649973-FAB8-4EA8-A183-D53B8EBCA185}" sibTransId="{620FECB8-233A-44F9-9F9D-2991DC76F690}"/>
    <dgm:cxn modelId="{9634649F-C40B-4D39-8641-CCCAE84F87D7}" type="presParOf" srcId="{9036D6D9-030B-46A2-B601-9B7709ED39C9}" destId="{F0921295-C13F-4460-83BB-B8241C5335ED}" srcOrd="0" destOrd="0" presId="urn:microsoft.com/office/officeart/2016/7/layout/ChevronBlockProcess"/>
    <dgm:cxn modelId="{F71AE6A6-F4F2-4EF2-B152-2E7E0EC102C2}" type="presParOf" srcId="{F0921295-C13F-4460-83BB-B8241C5335ED}" destId="{4B7948E2-F242-4351-A772-504D183461A7}" srcOrd="0" destOrd="0" presId="urn:microsoft.com/office/officeart/2016/7/layout/ChevronBlockProcess"/>
    <dgm:cxn modelId="{12E75876-0951-4D21-AFD7-2B7FA9EAAB58}" type="presParOf" srcId="{F0921295-C13F-4460-83BB-B8241C5335ED}" destId="{E309E9C2-C787-43D8-83D4-7A42532DA49C}" srcOrd="1" destOrd="0" presId="urn:microsoft.com/office/officeart/2016/7/layout/ChevronBlockProcess"/>
    <dgm:cxn modelId="{546A7AE3-C2A5-46F8-A279-41CB0243C2D1}" type="presParOf" srcId="{9036D6D9-030B-46A2-B601-9B7709ED39C9}" destId="{99763E8C-9F81-42F9-B22C-9A993C7F0A07}" srcOrd="1" destOrd="0" presId="urn:microsoft.com/office/officeart/2016/7/layout/ChevronBlockProcess"/>
    <dgm:cxn modelId="{FF52B9F1-AD18-47F0-B92D-E5D68A5F5C97}" type="presParOf" srcId="{9036D6D9-030B-46A2-B601-9B7709ED39C9}" destId="{EC9F2AEC-CE76-45AF-B762-A6C0FE16841A}" srcOrd="2" destOrd="0" presId="urn:microsoft.com/office/officeart/2016/7/layout/ChevronBlockProcess"/>
    <dgm:cxn modelId="{8331098B-44F2-43F3-8241-741E6EF6FA74}" type="presParOf" srcId="{EC9F2AEC-CE76-45AF-B762-A6C0FE16841A}" destId="{ACA3ADB4-85A1-4E40-B74E-B441342ECC85}" srcOrd="0" destOrd="0" presId="urn:microsoft.com/office/officeart/2016/7/layout/ChevronBlockProcess"/>
    <dgm:cxn modelId="{75A5673C-48DB-4E85-A5CE-095B9F1EE215}" type="presParOf" srcId="{EC9F2AEC-CE76-45AF-B762-A6C0FE16841A}" destId="{7FBB635C-83FB-4C99-9F88-617821B59202}" srcOrd="1" destOrd="0" presId="urn:microsoft.com/office/officeart/2016/7/layout/ChevronBlockProcess"/>
    <dgm:cxn modelId="{CE2E4366-7FD7-4DA6-849E-487476B8C5C1}" type="presParOf" srcId="{9036D6D9-030B-46A2-B601-9B7709ED39C9}" destId="{688469F5-CCE1-4085-BCB6-9F2A54B738CC}" srcOrd="3" destOrd="0" presId="urn:microsoft.com/office/officeart/2016/7/layout/ChevronBlockProcess"/>
    <dgm:cxn modelId="{BB55E652-BEAC-4280-A928-1B1CB2143929}" type="presParOf" srcId="{9036D6D9-030B-46A2-B601-9B7709ED39C9}" destId="{97ED207E-F3B3-4CAF-B700-75683E7A53A4}" srcOrd="4" destOrd="0" presId="urn:microsoft.com/office/officeart/2016/7/layout/ChevronBlockProcess"/>
    <dgm:cxn modelId="{16D1BEBD-0B3D-42B7-8CEF-0FD2C5D6E6B7}" type="presParOf" srcId="{97ED207E-F3B3-4CAF-B700-75683E7A53A4}" destId="{CD5A17B1-80AA-4279-9367-99CBEBEF509A}" srcOrd="0" destOrd="0" presId="urn:microsoft.com/office/officeart/2016/7/layout/ChevronBlockProcess"/>
    <dgm:cxn modelId="{7C9BF9EE-C29E-40BC-9047-5554F7C5C329}" type="presParOf" srcId="{97ED207E-F3B3-4CAF-B700-75683E7A53A4}" destId="{7CBFEAE6-A4A9-487A-A6F0-65B28B22F73E}"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D3AD9-70A0-495D-AA27-8C554C9E3256}">
      <dsp:nvSpPr>
        <dsp:cNvPr id="0" name=""/>
        <dsp:cNvSpPr/>
      </dsp:nvSpPr>
      <dsp:spPr>
        <a:xfrm>
          <a:off x="8156" y="344793"/>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dirty="0"/>
            <a:t>Don’t make</a:t>
          </a:r>
        </a:p>
      </dsp:txBody>
      <dsp:txXfrm>
        <a:off x="298676" y="344793"/>
        <a:ext cx="2646963" cy="968401"/>
      </dsp:txXfrm>
    </dsp:sp>
    <dsp:sp modelId="{33E6D09F-7117-4118-AE8B-19280221AF66}">
      <dsp:nvSpPr>
        <dsp:cNvPr id="0" name=""/>
        <dsp:cNvSpPr/>
      </dsp:nvSpPr>
      <dsp:spPr>
        <a:xfrm>
          <a:off x="8156" y="1313194"/>
          <a:ext cx="2937483" cy="16665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577850">
            <a:lnSpc>
              <a:spcPct val="90000"/>
            </a:lnSpc>
            <a:spcBef>
              <a:spcPct val="0"/>
            </a:spcBef>
            <a:spcAft>
              <a:spcPct val="35000"/>
            </a:spcAft>
            <a:buNone/>
          </a:pPr>
          <a:r>
            <a:rPr lang="en-US" sz="1300" kern="1200"/>
            <a:t>Don’t make every interaction about the sale of products and services. </a:t>
          </a:r>
        </a:p>
        <a:p>
          <a:pPr marL="57150" lvl="1" indent="-57150" algn="l" defTabSz="444500">
            <a:lnSpc>
              <a:spcPct val="90000"/>
            </a:lnSpc>
            <a:spcBef>
              <a:spcPct val="0"/>
            </a:spcBef>
            <a:spcAft>
              <a:spcPct val="15000"/>
            </a:spcAft>
            <a:buChar char="•"/>
          </a:pPr>
          <a:r>
            <a:rPr lang="en-US" sz="1000" kern="1200"/>
            <a:t>Send Christmas Cards – this should be a genuine opportunity to thank them for their custom and support over the year.</a:t>
          </a:r>
        </a:p>
      </dsp:txBody>
      <dsp:txXfrm>
        <a:off x="8156" y="1313194"/>
        <a:ext cx="2937483" cy="1666506"/>
      </dsp:txXfrm>
    </dsp:sp>
    <dsp:sp modelId="{03D31F54-FB80-43AD-94B0-AE75086F0707}">
      <dsp:nvSpPr>
        <dsp:cNvPr id="0" name=""/>
        <dsp:cNvSpPr/>
      </dsp:nvSpPr>
      <dsp:spPr>
        <a:xfrm>
          <a:off x="3188185" y="344793"/>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Give</a:t>
          </a:r>
        </a:p>
      </dsp:txBody>
      <dsp:txXfrm>
        <a:off x="3478705" y="344793"/>
        <a:ext cx="2646963" cy="968401"/>
      </dsp:txXfrm>
    </dsp:sp>
    <dsp:sp modelId="{04142A2E-6763-4F62-887B-C06644BB1E12}">
      <dsp:nvSpPr>
        <dsp:cNvPr id="0" name=""/>
        <dsp:cNvSpPr/>
      </dsp:nvSpPr>
      <dsp:spPr>
        <a:xfrm>
          <a:off x="3188185" y="1313194"/>
          <a:ext cx="2937483" cy="16665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577850">
            <a:lnSpc>
              <a:spcPct val="90000"/>
            </a:lnSpc>
            <a:spcBef>
              <a:spcPct val="0"/>
            </a:spcBef>
            <a:spcAft>
              <a:spcPct val="35000"/>
            </a:spcAft>
            <a:buNone/>
          </a:pPr>
          <a:r>
            <a:rPr lang="en-US" sz="1300" kern="1200"/>
            <a:t>Give them something of value to them.</a:t>
          </a:r>
        </a:p>
        <a:p>
          <a:pPr marL="57150" lvl="1" indent="-57150" algn="l" defTabSz="444500">
            <a:lnSpc>
              <a:spcPct val="90000"/>
            </a:lnSpc>
            <a:spcBef>
              <a:spcPct val="0"/>
            </a:spcBef>
            <a:spcAft>
              <a:spcPct val="15000"/>
            </a:spcAft>
            <a:buChar char="•"/>
          </a:pPr>
          <a:r>
            <a:rPr lang="en-US" sz="1000" kern="1200"/>
            <a:t>If you find a link to an interesting article that you know would be of use to them. Send targeted informative newsletter content.</a:t>
          </a:r>
        </a:p>
      </dsp:txBody>
      <dsp:txXfrm>
        <a:off x="3188185" y="1313194"/>
        <a:ext cx="2937483" cy="1666506"/>
      </dsp:txXfrm>
    </dsp:sp>
    <dsp:sp modelId="{C66206B2-5A48-480B-937E-7000973637F4}">
      <dsp:nvSpPr>
        <dsp:cNvPr id="0" name=""/>
        <dsp:cNvSpPr/>
      </dsp:nvSpPr>
      <dsp:spPr>
        <a:xfrm>
          <a:off x="6368214" y="344793"/>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Do</a:t>
          </a:r>
        </a:p>
      </dsp:txBody>
      <dsp:txXfrm>
        <a:off x="6658734" y="344793"/>
        <a:ext cx="2646963" cy="968401"/>
      </dsp:txXfrm>
    </dsp:sp>
    <dsp:sp modelId="{04EA8008-F8F0-4EDE-86C1-159E8AF2A4E7}">
      <dsp:nvSpPr>
        <dsp:cNvPr id="0" name=""/>
        <dsp:cNvSpPr/>
      </dsp:nvSpPr>
      <dsp:spPr>
        <a:xfrm>
          <a:off x="6368214" y="1313194"/>
          <a:ext cx="2937483" cy="166650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577850">
            <a:lnSpc>
              <a:spcPct val="90000"/>
            </a:lnSpc>
            <a:spcBef>
              <a:spcPct val="0"/>
            </a:spcBef>
            <a:spcAft>
              <a:spcPct val="35000"/>
            </a:spcAft>
            <a:buNone/>
          </a:pPr>
          <a:r>
            <a:rPr lang="en-US" sz="1300" kern="1200"/>
            <a:t>Always do more than is required of you.</a:t>
          </a:r>
        </a:p>
        <a:p>
          <a:pPr marL="57150" lvl="1" indent="-57150" algn="l" defTabSz="444500">
            <a:lnSpc>
              <a:spcPct val="90000"/>
            </a:lnSpc>
            <a:spcBef>
              <a:spcPct val="0"/>
            </a:spcBef>
            <a:spcAft>
              <a:spcPct val="15000"/>
            </a:spcAft>
            <a:buChar char="•"/>
          </a:pPr>
          <a:r>
            <a:rPr lang="en-US" sz="1000" kern="1200"/>
            <a:t>Send a thank you text message the day after the party.</a:t>
          </a:r>
        </a:p>
        <a:p>
          <a:pPr marL="57150" lvl="1" indent="-57150" algn="l" defTabSz="444500">
            <a:lnSpc>
              <a:spcPct val="90000"/>
            </a:lnSpc>
            <a:spcBef>
              <a:spcPct val="0"/>
            </a:spcBef>
            <a:spcAft>
              <a:spcPct val="15000"/>
            </a:spcAft>
            <a:buChar char="•"/>
          </a:pPr>
          <a:r>
            <a:rPr lang="en-US" sz="1000" kern="1200"/>
            <a:t>Follow up after one month to check they have received and are happy with all of their goods.</a:t>
          </a:r>
        </a:p>
      </dsp:txBody>
      <dsp:txXfrm>
        <a:off x="6368214" y="1313194"/>
        <a:ext cx="2937483" cy="1666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948E2-F242-4351-A772-504D183461A7}">
      <dsp:nvSpPr>
        <dsp:cNvPr id="0" name=""/>
        <dsp:cNvSpPr/>
      </dsp:nvSpPr>
      <dsp:spPr>
        <a:xfrm>
          <a:off x="8156" y="199858"/>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298676" y="199858"/>
        <a:ext cx="2646963" cy="968401"/>
      </dsp:txXfrm>
    </dsp:sp>
    <dsp:sp modelId="{E309E9C2-C787-43D8-83D4-7A42532DA49C}">
      <dsp:nvSpPr>
        <dsp:cNvPr id="0" name=""/>
        <dsp:cNvSpPr/>
      </dsp:nvSpPr>
      <dsp:spPr>
        <a:xfrm>
          <a:off x="8156" y="1168259"/>
          <a:ext cx="2937483" cy="1956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711200">
            <a:lnSpc>
              <a:spcPct val="90000"/>
            </a:lnSpc>
            <a:spcBef>
              <a:spcPct val="0"/>
            </a:spcBef>
            <a:spcAft>
              <a:spcPct val="35000"/>
            </a:spcAft>
            <a:buNone/>
          </a:pPr>
          <a:r>
            <a:rPr lang="en-US" sz="1600" kern="1200"/>
            <a:t>Ask for testimonials. </a:t>
          </a:r>
        </a:p>
        <a:p>
          <a:pPr marL="114300" lvl="1" indent="-114300" algn="l" defTabSz="533400">
            <a:lnSpc>
              <a:spcPct val="90000"/>
            </a:lnSpc>
            <a:spcBef>
              <a:spcPct val="0"/>
            </a:spcBef>
            <a:spcAft>
              <a:spcPct val="15000"/>
            </a:spcAft>
            <a:buChar char="•"/>
          </a:pPr>
          <a:r>
            <a:rPr lang="en-US" sz="1200" kern="1200"/>
            <a:t>Customers will appreciate that their opinion is valuable to you. Plus positive testimonials can be used on your social media and even printed off in a comment book you can use at parties.</a:t>
          </a:r>
        </a:p>
      </dsp:txBody>
      <dsp:txXfrm>
        <a:off x="8156" y="1168259"/>
        <a:ext cx="2937483" cy="1956375"/>
      </dsp:txXfrm>
    </dsp:sp>
    <dsp:sp modelId="{ACA3ADB4-85A1-4E40-B74E-B441342ECC85}">
      <dsp:nvSpPr>
        <dsp:cNvPr id="0" name=""/>
        <dsp:cNvSpPr/>
      </dsp:nvSpPr>
      <dsp:spPr>
        <a:xfrm>
          <a:off x="3188185" y="199858"/>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Send</a:t>
          </a:r>
        </a:p>
      </dsp:txBody>
      <dsp:txXfrm>
        <a:off x="3478705" y="199858"/>
        <a:ext cx="2646963" cy="968401"/>
      </dsp:txXfrm>
    </dsp:sp>
    <dsp:sp modelId="{7FBB635C-83FB-4C99-9F88-617821B59202}">
      <dsp:nvSpPr>
        <dsp:cNvPr id="0" name=""/>
        <dsp:cNvSpPr/>
      </dsp:nvSpPr>
      <dsp:spPr>
        <a:xfrm>
          <a:off x="3188185" y="1168259"/>
          <a:ext cx="2937483" cy="1956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711200">
            <a:lnSpc>
              <a:spcPct val="90000"/>
            </a:lnSpc>
            <a:spcBef>
              <a:spcPct val="0"/>
            </a:spcBef>
            <a:spcAft>
              <a:spcPct val="35000"/>
            </a:spcAft>
            <a:buNone/>
          </a:pPr>
          <a:r>
            <a:rPr lang="en-US" sz="1600" kern="1200"/>
            <a:t>Send them a free sample.</a:t>
          </a:r>
        </a:p>
        <a:p>
          <a:pPr marL="114300" lvl="1" indent="-114300" algn="l" defTabSz="533400">
            <a:lnSpc>
              <a:spcPct val="90000"/>
            </a:lnSpc>
            <a:spcBef>
              <a:spcPct val="0"/>
            </a:spcBef>
            <a:spcAft>
              <a:spcPct val="15000"/>
            </a:spcAft>
            <a:buChar char="•"/>
          </a:pPr>
          <a:r>
            <a:rPr lang="en-US" sz="1200" kern="1200"/>
            <a:t>Everyone likes to receive free items. This builds goodwill and may also directly lead to sales if the customer falls in love with your product.</a:t>
          </a:r>
        </a:p>
      </dsp:txBody>
      <dsp:txXfrm>
        <a:off x="3188185" y="1168259"/>
        <a:ext cx="2937483" cy="1956375"/>
      </dsp:txXfrm>
    </dsp:sp>
    <dsp:sp modelId="{CD5A17B1-80AA-4279-9367-99CBEBEF509A}">
      <dsp:nvSpPr>
        <dsp:cNvPr id="0" name=""/>
        <dsp:cNvSpPr/>
      </dsp:nvSpPr>
      <dsp:spPr>
        <a:xfrm>
          <a:off x="6368214" y="199858"/>
          <a:ext cx="3228003" cy="968401"/>
        </a:xfrm>
        <a:prstGeom prst="chevron">
          <a:avLst>
            <a:gd name="adj" fmla="val 3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19571" tIns="119571" rIns="119571" bIns="119571" numCol="1" spcCol="1270" anchor="ctr" anchorCtr="0">
          <a:noAutofit/>
        </a:bodyPr>
        <a:lstStyle/>
        <a:p>
          <a:pPr marL="0" lvl="0" indent="0" algn="ctr" defTabSz="1244600">
            <a:lnSpc>
              <a:spcPct val="90000"/>
            </a:lnSpc>
            <a:spcBef>
              <a:spcPct val="0"/>
            </a:spcBef>
            <a:spcAft>
              <a:spcPct val="35000"/>
            </a:spcAft>
            <a:buNone/>
          </a:pPr>
          <a:r>
            <a:rPr lang="en-US" sz="2800" kern="1200"/>
            <a:t>Include</a:t>
          </a:r>
        </a:p>
      </dsp:txBody>
      <dsp:txXfrm>
        <a:off x="6658734" y="199858"/>
        <a:ext cx="2646963" cy="968401"/>
      </dsp:txXfrm>
    </dsp:sp>
    <dsp:sp modelId="{7CBFEAE6-A4A9-487A-A6F0-65B28B22F73E}">
      <dsp:nvSpPr>
        <dsp:cNvPr id="0" name=""/>
        <dsp:cNvSpPr/>
      </dsp:nvSpPr>
      <dsp:spPr>
        <a:xfrm>
          <a:off x="6368214" y="1168259"/>
          <a:ext cx="2937483" cy="1956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2126" tIns="232126" rIns="232126" bIns="464253" numCol="1" spcCol="1270" anchor="t" anchorCtr="0">
          <a:noAutofit/>
        </a:bodyPr>
        <a:lstStyle/>
        <a:p>
          <a:pPr marL="0" lvl="0" indent="0" algn="l" defTabSz="711200">
            <a:lnSpc>
              <a:spcPct val="90000"/>
            </a:lnSpc>
            <a:spcBef>
              <a:spcPct val="0"/>
            </a:spcBef>
            <a:spcAft>
              <a:spcPct val="35000"/>
            </a:spcAft>
            <a:buNone/>
          </a:pPr>
          <a:r>
            <a:rPr lang="en-US" sz="1600" kern="1200"/>
            <a:t>Include them in your Business.</a:t>
          </a:r>
        </a:p>
        <a:p>
          <a:pPr marL="114300" lvl="1" indent="-114300" algn="l" defTabSz="533400">
            <a:lnSpc>
              <a:spcPct val="90000"/>
            </a:lnSpc>
            <a:spcBef>
              <a:spcPct val="0"/>
            </a:spcBef>
            <a:spcAft>
              <a:spcPct val="15000"/>
            </a:spcAft>
            <a:buChar char="•"/>
          </a:pPr>
          <a:r>
            <a:rPr lang="en-US" sz="1200" kern="1200"/>
            <a:t>Ask them for referrals and outline your referrals program. </a:t>
          </a:r>
        </a:p>
      </dsp:txBody>
      <dsp:txXfrm>
        <a:off x="6368214" y="1168259"/>
        <a:ext cx="2937483" cy="1956375"/>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50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673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958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8320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665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292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613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322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509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689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89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11-Jul-17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027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t>11-Jul-17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794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11-Jul-17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6392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794" y="1122362"/>
            <a:ext cx="7859545" cy="3574369"/>
          </a:xfrm>
        </p:spPr>
        <p:txBody>
          <a:bodyPr>
            <a:normAutofit/>
          </a:bodyPr>
          <a:lstStyle/>
          <a:p>
            <a:pPr algn="l"/>
            <a:r>
              <a:rPr lang="en-US" sz="5400"/>
              <a:t>CUSTOMERS</a:t>
            </a:r>
          </a:p>
        </p:txBody>
      </p:sp>
      <p:sp>
        <p:nvSpPr>
          <p:cNvPr id="3" name="Subtitle 2"/>
          <p:cNvSpPr>
            <a:spLocks noGrp="1"/>
          </p:cNvSpPr>
          <p:nvPr>
            <p:ph type="subTitle" idx="1"/>
          </p:nvPr>
        </p:nvSpPr>
        <p:spPr>
          <a:xfrm>
            <a:off x="913794" y="4696732"/>
            <a:ext cx="7859545" cy="1186543"/>
          </a:xfrm>
        </p:spPr>
        <p:txBody>
          <a:bodyPr>
            <a:normAutofit/>
          </a:bodyPr>
          <a:lstStyle/>
          <a:p>
            <a:pPr algn="l"/>
            <a:r>
              <a:rPr lang="en-US" dirty="0"/>
              <a:t>How do you treat yours?</a:t>
            </a:r>
            <a:endParaRPr lang="en-US"/>
          </a:p>
        </p:txBody>
      </p:sp>
    </p:spTree>
    <p:extLst>
      <p:ext uri="{BB962C8B-B14F-4D97-AF65-F5344CB8AC3E}">
        <p14:creationId xmlns:p14="http://schemas.microsoft.com/office/powerpoint/2010/main" val="1322728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1079" y="977028"/>
            <a:ext cx="2924981" cy="4947783"/>
          </a:xfrm>
        </p:spPr>
        <p:txBody>
          <a:bodyPr>
            <a:normAutofit/>
          </a:bodyPr>
          <a:lstStyle/>
          <a:p>
            <a:r>
              <a:rPr lang="en-US"/>
              <a:t>What should you say?</a:t>
            </a:r>
          </a:p>
        </p:txBody>
      </p:sp>
      <p:sp>
        <p:nvSpPr>
          <p:cNvPr id="3" name="Content Placeholder 2"/>
          <p:cNvSpPr>
            <a:spLocks noGrp="1"/>
          </p:cNvSpPr>
          <p:nvPr>
            <p:ph idx="1"/>
          </p:nvPr>
        </p:nvSpPr>
        <p:spPr>
          <a:xfrm>
            <a:off x="5791954" y="977029"/>
            <a:ext cx="5428789" cy="5237503"/>
          </a:xfrm>
        </p:spPr>
        <p:txBody>
          <a:bodyPr anchor="t">
            <a:normAutofit/>
          </a:bodyPr>
          <a:lstStyle/>
          <a:p>
            <a:pPr>
              <a:lnSpc>
                <a:spcPct val="110000"/>
              </a:lnSpc>
            </a:pPr>
            <a:r>
              <a:rPr lang="en-US" sz="1500" dirty="0">
                <a:solidFill>
                  <a:schemeClr val="bg1"/>
                </a:solidFill>
              </a:rPr>
              <a:t>A mix of content type:</a:t>
            </a:r>
          </a:p>
          <a:p>
            <a:pPr lvl="1">
              <a:lnSpc>
                <a:spcPct val="110000"/>
              </a:lnSpc>
            </a:pPr>
            <a:r>
              <a:rPr lang="en-US" sz="1500" dirty="0">
                <a:solidFill>
                  <a:schemeClr val="bg1"/>
                </a:solidFill>
              </a:rPr>
              <a:t>Informative pieces</a:t>
            </a:r>
          </a:p>
          <a:p>
            <a:pPr lvl="1">
              <a:lnSpc>
                <a:spcPct val="110000"/>
              </a:lnSpc>
            </a:pPr>
            <a:r>
              <a:rPr lang="en-US" sz="1500" dirty="0">
                <a:solidFill>
                  <a:schemeClr val="bg1"/>
                </a:solidFill>
              </a:rPr>
              <a:t>News</a:t>
            </a:r>
          </a:p>
          <a:p>
            <a:pPr lvl="1">
              <a:lnSpc>
                <a:spcPct val="110000"/>
              </a:lnSpc>
            </a:pPr>
            <a:r>
              <a:rPr lang="en-US" sz="1500" dirty="0">
                <a:solidFill>
                  <a:schemeClr val="bg1"/>
                </a:solidFill>
              </a:rPr>
              <a:t>Sales </a:t>
            </a:r>
          </a:p>
          <a:p>
            <a:pPr lvl="1">
              <a:lnSpc>
                <a:spcPct val="110000"/>
              </a:lnSpc>
            </a:pPr>
            <a:r>
              <a:rPr lang="en-US" sz="1500" dirty="0">
                <a:solidFill>
                  <a:schemeClr val="bg1"/>
                </a:solidFill>
              </a:rPr>
              <a:t>Competitions</a:t>
            </a:r>
          </a:p>
          <a:p>
            <a:pPr lvl="1">
              <a:lnSpc>
                <a:spcPct val="110000"/>
              </a:lnSpc>
            </a:pPr>
            <a:r>
              <a:rPr lang="en-US" sz="1500" dirty="0">
                <a:solidFill>
                  <a:schemeClr val="bg1"/>
                </a:solidFill>
              </a:rPr>
              <a:t>Fun</a:t>
            </a:r>
          </a:p>
          <a:p>
            <a:pPr>
              <a:lnSpc>
                <a:spcPct val="110000"/>
              </a:lnSpc>
            </a:pPr>
            <a:r>
              <a:rPr lang="en-US" sz="1500" dirty="0">
                <a:solidFill>
                  <a:schemeClr val="bg1"/>
                </a:solidFill>
              </a:rPr>
              <a:t>Content Examples:</a:t>
            </a:r>
          </a:p>
          <a:p>
            <a:pPr lvl="1">
              <a:lnSpc>
                <a:spcPct val="110000"/>
              </a:lnSpc>
            </a:pPr>
            <a:r>
              <a:rPr lang="en-US" sz="1500" dirty="0">
                <a:solidFill>
                  <a:schemeClr val="bg1"/>
                </a:solidFill>
              </a:rPr>
              <a:t>New Catalogue is Launched</a:t>
            </a:r>
          </a:p>
          <a:p>
            <a:pPr lvl="1">
              <a:lnSpc>
                <a:spcPct val="110000"/>
              </a:lnSpc>
            </a:pPr>
            <a:r>
              <a:rPr lang="en-US" sz="1500" dirty="0">
                <a:solidFill>
                  <a:schemeClr val="bg1"/>
                </a:solidFill>
              </a:rPr>
              <a:t>New Hostess Rewards released</a:t>
            </a:r>
          </a:p>
          <a:p>
            <a:pPr lvl="1">
              <a:lnSpc>
                <a:spcPct val="110000"/>
              </a:lnSpc>
            </a:pPr>
            <a:r>
              <a:rPr lang="en-US" sz="1500" dirty="0">
                <a:solidFill>
                  <a:schemeClr val="bg1"/>
                </a:solidFill>
              </a:rPr>
              <a:t>New Product Range available</a:t>
            </a:r>
          </a:p>
          <a:p>
            <a:pPr lvl="1">
              <a:lnSpc>
                <a:spcPct val="110000"/>
              </a:lnSpc>
            </a:pPr>
            <a:r>
              <a:rPr lang="en-US" sz="1500" dirty="0">
                <a:solidFill>
                  <a:schemeClr val="bg1"/>
                </a:solidFill>
              </a:rPr>
              <a:t>Special Offer</a:t>
            </a:r>
          </a:p>
          <a:p>
            <a:pPr lvl="1">
              <a:lnSpc>
                <a:spcPct val="110000"/>
              </a:lnSpc>
            </a:pPr>
            <a:r>
              <a:rPr lang="en-US" sz="1500" dirty="0">
                <a:solidFill>
                  <a:schemeClr val="bg1"/>
                </a:solidFill>
              </a:rPr>
              <a:t>Something exciting happening in the business. e.g. This Convention – tell your customers</a:t>
            </a:r>
          </a:p>
          <a:p>
            <a:pPr lvl="1">
              <a:lnSpc>
                <a:spcPct val="110000"/>
              </a:lnSpc>
            </a:pPr>
            <a:r>
              <a:rPr lang="en-US" sz="1500" dirty="0">
                <a:solidFill>
                  <a:schemeClr val="bg1"/>
                </a:solidFill>
              </a:rPr>
              <a:t>An award you won or challenge you met</a:t>
            </a:r>
          </a:p>
          <a:p>
            <a:pPr lvl="1">
              <a:lnSpc>
                <a:spcPct val="110000"/>
              </a:lnSpc>
            </a:pPr>
            <a:r>
              <a:rPr lang="en-US" sz="1500" dirty="0">
                <a:solidFill>
                  <a:schemeClr val="bg1"/>
                </a:solidFill>
              </a:rPr>
              <a:t>An information piece about ‘How to Introduce Bondage in the Bedroom’ or ‘How to Keep Toys Clean’</a:t>
            </a:r>
          </a:p>
          <a:p>
            <a:pPr lvl="1">
              <a:lnSpc>
                <a:spcPct val="110000"/>
              </a:lnSpc>
            </a:pPr>
            <a:endParaRPr lang="en-US" sz="1500" dirty="0">
              <a:solidFill>
                <a:schemeClr val="bg1"/>
              </a:solidFill>
            </a:endParaRPr>
          </a:p>
        </p:txBody>
      </p:sp>
    </p:spTree>
    <p:extLst>
      <p:ext uri="{BB962C8B-B14F-4D97-AF65-F5344CB8AC3E}">
        <p14:creationId xmlns:p14="http://schemas.microsoft.com/office/powerpoint/2010/main" val="296197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dirty="0"/>
              <a:t>Level 4</a:t>
            </a:r>
            <a:br>
              <a:rPr lang="en-US" dirty="0"/>
            </a:br>
            <a:r>
              <a:rPr lang="en-US" dirty="0"/>
              <a:t>customer</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Receives targeted contact from you based on their buying habits.</a:t>
            </a:r>
          </a:p>
          <a:p>
            <a:r>
              <a:rPr lang="en-US" dirty="0"/>
              <a:t>Level 4 involves personalized contact and is more than generic emails.</a:t>
            </a:r>
          </a:p>
          <a:p>
            <a:r>
              <a:rPr lang="en-US" dirty="0"/>
              <a:t>To achieve level 4 contact needs to be via other channels than just email.</a:t>
            </a:r>
          </a:p>
          <a:p>
            <a:r>
              <a:rPr lang="en-US" dirty="0"/>
              <a:t>Text and phone calls are vital.</a:t>
            </a:r>
          </a:p>
          <a:p>
            <a:r>
              <a:rPr lang="en-US" dirty="0"/>
              <a:t>In order to turn all your customers into Level 4 customers you must diarize key ‘contact dates’ directly after the party.</a:t>
            </a:r>
          </a:p>
          <a:p>
            <a:pPr lvl="1"/>
            <a:endParaRPr lang="en-US" dirty="0"/>
          </a:p>
        </p:txBody>
      </p:sp>
    </p:spTree>
    <p:extLst>
      <p:ext uri="{BB962C8B-B14F-4D97-AF65-F5344CB8AC3E}">
        <p14:creationId xmlns:p14="http://schemas.microsoft.com/office/powerpoint/2010/main" val="1965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1079" y="977028"/>
            <a:ext cx="2924981" cy="4947783"/>
          </a:xfrm>
        </p:spPr>
        <p:txBody>
          <a:bodyPr>
            <a:normAutofit/>
          </a:bodyPr>
          <a:lstStyle/>
          <a:p>
            <a:r>
              <a:rPr lang="en-US" dirty="0" err="1"/>
              <a:t>WhEN</a:t>
            </a:r>
            <a:r>
              <a:rPr lang="en-US" dirty="0"/>
              <a:t> DO WE MAKE CONTACT WITH A LEVEL 4 CUSTOMER?</a:t>
            </a:r>
          </a:p>
        </p:txBody>
      </p:sp>
      <p:sp>
        <p:nvSpPr>
          <p:cNvPr id="3" name="Content Placeholder 2"/>
          <p:cNvSpPr>
            <a:spLocks noGrp="1"/>
          </p:cNvSpPr>
          <p:nvPr>
            <p:ph idx="1"/>
          </p:nvPr>
        </p:nvSpPr>
        <p:spPr>
          <a:xfrm>
            <a:off x="5791954" y="977029"/>
            <a:ext cx="5428789" cy="5237503"/>
          </a:xfrm>
        </p:spPr>
        <p:txBody>
          <a:bodyPr anchor="t">
            <a:normAutofit/>
          </a:bodyPr>
          <a:lstStyle/>
          <a:p>
            <a:endParaRPr lang="en-US" dirty="0">
              <a:solidFill>
                <a:schemeClr val="bg1"/>
              </a:solidFill>
            </a:endParaRPr>
          </a:p>
          <a:p>
            <a:r>
              <a:rPr lang="en-US" dirty="0">
                <a:solidFill>
                  <a:schemeClr val="bg1"/>
                </a:solidFill>
              </a:rPr>
              <a:t>The day after the Party.</a:t>
            </a:r>
          </a:p>
          <a:p>
            <a:r>
              <a:rPr lang="en-US" dirty="0">
                <a:solidFill>
                  <a:schemeClr val="bg1"/>
                </a:solidFill>
              </a:rPr>
              <a:t>1 Month out from the Party.</a:t>
            </a:r>
          </a:p>
          <a:p>
            <a:r>
              <a:rPr lang="en-US" dirty="0">
                <a:solidFill>
                  <a:schemeClr val="bg1"/>
                </a:solidFill>
              </a:rPr>
              <a:t>3 Months from Purchase Date for Consumable Products.</a:t>
            </a:r>
          </a:p>
          <a:p>
            <a:r>
              <a:rPr lang="en-US" dirty="0">
                <a:solidFill>
                  <a:schemeClr val="bg1"/>
                </a:solidFill>
              </a:rPr>
              <a:t>6 Months from Date of Party.</a:t>
            </a:r>
          </a:p>
          <a:p>
            <a:r>
              <a:rPr lang="en-US" dirty="0">
                <a:solidFill>
                  <a:schemeClr val="bg1"/>
                </a:solidFill>
              </a:rPr>
              <a:t>12 Months from Date of Party.</a:t>
            </a:r>
          </a:p>
          <a:p>
            <a:r>
              <a:rPr lang="en-US" dirty="0">
                <a:solidFill>
                  <a:schemeClr val="bg1"/>
                </a:solidFill>
              </a:rPr>
              <a:t>At the start of their Birthday Month.</a:t>
            </a:r>
          </a:p>
          <a:p>
            <a:r>
              <a:rPr lang="en-US" dirty="0">
                <a:solidFill>
                  <a:schemeClr val="bg1"/>
                </a:solidFill>
              </a:rPr>
              <a:t>At Christmas.</a:t>
            </a:r>
          </a:p>
        </p:txBody>
      </p:sp>
    </p:spTree>
    <p:extLst>
      <p:ext uri="{BB962C8B-B14F-4D97-AF65-F5344CB8AC3E}">
        <p14:creationId xmlns:p14="http://schemas.microsoft.com/office/powerpoint/2010/main" val="716295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9025-F703-4E66-AD19-4F92733F85DA}"/>
              </a:ext>
            </a:extLst>
          </p:cNvPr>
          <p:cNvSpPr>
            <a:spLocks noGrp="1"/>
          </p:cNvSpPr>
          <p:nvPr>
            <p:ph type="title"/>
          </p:nvPr>
        </p:nvSpPr>
        <p:spPr/>
        <p:txBody>
          <a:bodyPr/>
          <a:lstStyle/>
          <a:p>
            <a:r>
              <a:rPr lang="en-US" dirty="0"/>
              <a:t>Sample text after party</a:t>
            </a:r>
          </a:p>
        </p:txBody>
      </p:sp>
      <p:sp>
        <p:nvSpPr>
          <p:cNvPr id="3" name="Content Placeholder 2">
            <a:extLst>
              <a:ext uri="{FF2B5EF4-FFF2-40B4-BE49-F238E27FC236}">
                <a16:creationId xmlns:a16="http://schemas.microsoft.com/office/drawing/2014/main" id="{10E0EEBA-F74C-4258-98BD-92174491A391}"/>
              </a:ext>
            </a:extLst>
          </p:cNvPr>
          <p:cNvSpPr>
            <a:spLocks noGrp="1"/>
          </p:cNvSpPr>
          <p:nvPr>
            <p:ph idx="1"/>
          </p:nvPr>
        </p:nvSpPr>
        <p:spPr/>
        <p:txBody>
          <a:bodyPr/>
          <a:lstStyle/>
          <a:p>
            <a:r>
              <a:rPr lang="en-US" dirty="0"/>
              <a:t>Hi Lauren. It was great to meet you at the party the other night. I just want to thank you for your order and for supporting my small business. I really appreciate the custom and hope to be able to impress you with my customer service too. If you need anything at all please don’t hesitate to contact me. </a:t>
            </a:r>
          </a:p>
        </p:txBody>
      </p:sp>
    </p:spTree>
    <p:extLst>
      <p:ext uri="{BB962C8B-B14F-4D97-AF65-F5344CB8AC3E}">
        <p14:creationId xmlns:p14="http://schemas.microsoft.com/office/powerpoint/2010/main" val="41680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10E4-823E-4301-8F2D-07F85A391AA2}"/>
              </a:ext>
            </a:extLst>
          </p:cNvPr>
          <p:cNvSpPr>
            <a:spLocks noGrp="1"/>
          </p:cNvSpPr>
          <p:nvPr>
            <p:ph type="title"/>
          </p:nvPr>
        </p:nvSpPr>
        <p:spPr/>
        <p:txBody>
          <a:bodyPr/>
          <a:lstStyle/>
          <a:p>
            <a:r>
              <a:rPr lang="en-US" dirty="0"/>
              <a:t>SAMPLE TEXT AFTER ONE MONTH</a:t>
            </a:r>
          </a:p>
        </p:txBody>
      </p:sp>
      <p:sp>
        <p:nvSpPr>
          <p:cNvPr id="3" name="Content Placeholder 2">
            <a:extLst>
              <a:ext uri="{FF2B5EF4-FFF2-40B4-BE49-F238E27FC236}">
                <a16:creationId xmlns:a16="http://schemas.microsoft.com/office/drawing/2014/main" id="{3EFA5A4B-32CB-4055-90E2-5124F1686CA0}"/>
              </a:ext>
            </a:extLst>
          </p:cNvPr>
          <p:cNvSpPr>
            <a:spLocks noGrp="1"/>
          </p:cNvSpPr>
          <p:nvPr>
            <p:ph idx="1"/>
          </p:nvPr>
        </p:nvSpPr>
        <p:spPr/>
        <p:txBody>
          <a:bodyPr/>
          <a:lstStyle/>
          <a:p>
            <a:r>
              <a:rPr lang="en-US" dirty="0"/>
              <a:t>Hi Lauren, It’s Gemma from April Nites. I just wanted to follow up and make sure you received your product. I hope you are loving your Kissable Oil. It’s one of our most popular products. If there is anything else I can help with please let me know. </a:t>
            </a:r>
          </a:p>
        </p:txBody>
      </p:sp>
    </p:spTree>
    <p:extLst>
      <p:ext uri="{BB962C8B-B14F-4D97-AF65-F5344CB8AC3E}">
        <p14:creationId xmlns:p14="http://schemas.microsoft.com/office/powerpoint/2010/main" val="230747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8FF8-24D4-425E-818D-0C5E87442ECC}"/>
              </a:ext>
            </a:extLst>
          </p:cNvPr>
          <p:cNvSpPr>
            <a:spLocks noGrp="1"/>
          </p:cNvSpPr>
          <p:nvPr>
            <p:ph type="title"/>
          </p:nvPr>
        </p:nvSpPr>
        <p:spPr/>
        <p:txBody>
          <a:bodyPr/>
          <a:lstStyle/>
          <a:p>
            <a:r>
              <a:rPr lang="en-US" dirty="0"/>
              <a:t>SAMPLE CALL AT THREE MONTH MARK</a:t>
            </a:r>
          </a:p>
        </p:txBody>
      </p:sp>
      <p:sp>
        <p:nvSpPr>
          <p:cNvPr id="3" name="Content Placeholder 2">
            <a:extLst>
              <a:ext uri="{FF2B5EF4-FFF2-40B4-BE49-F238E27FC236}">
                <a16:creationId xmlns:a16="http://schemas.microsoft.com/office/drawing/2014/main" id="{85CCD4C8-87CE-4626-8EFF-D0A54ABFF647}"/>
              </a:ext>
            </a:extLst>
          </p:cNvPr>
          <p:cNvSpPr>
            <a:spLocks noGrp="1"/>
          </p:cNvSpPr>
          <p:nvPr>
            <p:ph idx="1"/>
          </p:nvPr>
        </p:nvSpPr>
        <p:spPr/>
        <p:txBody>
          <a:bodyPr>
            <a:normAutofit fontScale="92500"/>
          </a:bodyPr>
          <a:lstStyle/>
          <a:p>
            <a:r>
              <a:rPr lang="en-US" dirty="0"/>
              <a:t>Hi Lauren, Its Gemma here from April Nites. I met you a few months back at Debra’s party. Have I caught you at a good time? I only need a minute of your time. </a:t>
            </a:r>
          </a:p>
          <a:p>
            <a:pPr marL="0" indent="0">
              <a:buNone/>
            </a:pPr>
            <a:r>
              <a:rPr lang="en-US" dirty="0"/>
              <a:t>LAUREN:  Yes sure, now is fine.</a:t>
            </a:r>
          </a:p>
          <a:p>
            <a:pPr marL="0" indent="0">
              <a:buNone/>
            </a:pPr>
            <a:r>
              <a:rPr lang="en-US" dirty="0"/>
              <a:t>IF NOW IS A GOOD TIME…</a:t>
            </a:r>
          </a:p>
          <a:p>
            <a:r>
              <a:rPr lang="en-US" dirty="0"/>
              <a:t>Oh great. I am just calling as its been three months since you purchased your Blueberry oil and I thought you might be getting to the end of it. I have added you to my VIP Program so if you were wanting to stock up on some more I could offer you a 10% discount. Since we last saw you we have added Vanilla and Cookies and Cream flavor to the range. </a:t>
            </a:r>
          </a:p>
          <a:p>
            <a:pPr marL="0" indent="0">
              <a:buNone/>
            </a:pPr>
            <a:endParaRPr lang="en-US" dirty="0"/>
          </a:p>
        </p:txBody>
      </p:sp>
    </p:spTree>
    <p:extLst>
      <p:ext uri="{BB962C8B-B14F-4D97-AF65-F5344CB8AC3E}">
        <p14:creationId xmlns:p14="http://schemas.microsoft.com/office/powerpoint/2010/main" val="131905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6C75-2516-4226-B54A-13A4FC5A09CA}"/>
              </a:ext>
            </a:extLst>
          </p:cNvPr>
          <p:cNvSpPr>
            <a:spLocks noGrp="1"/>
          </p:cNvSpPr>
          <p:nvPr>
            <p:ph type="title"/>
          </p:nvPr>
        </p:nvSpPr>
        <p:spPr/>
        <p:txBody>
          <a:bodyPr/>
          <a:lstStyle/>
          <a:p>
            <a:r>
              <a:rPr lang="en-US" dirty="0"/>
              <a:t>SAMPLE CALL AT THREE MONTH MARK</a:t>
            </a:r>
          </a:p>
        </p:txBody>
      </p:sp>
      <p:sp>
        <p:nvSpPr>
          <p:cNvPr id="3" name="Content Placeholder 2">
            <a:extLst>
              <a:ext uri="{FF2B5EF4-FFF2-40B4-BE49-F238E27FC236}">
                <a16:creationId xmlns:a16="http://schemas.microsoft.com/office/drawing/2014/main" id="{50D50E91-D362-4386-9E4F-CCBE353D295B}"/>
              </a:ext>
            </a:extLst>
          </p:cNvPr>
          <p:cNvSpPr>
            <a:spLocks noGrp="1"/>
          </p:cNvSpPr>
          <p:nvPr>
            <p:ph idx="1"/>
          </p:nvPr>
        </p:nvSpPr>
        <p:spPr/>
        <p:txBody>
          <a:bodyPr>
            <a:normAutofit/>
          </a:bodyPr>
          <a:lstStyle/>
          <a:p>
            <a:pPr marL="0" indent="0">
              <a:buNone/>
            </a:pPr>
            <a:r>
              <a:rPr lang="en-US" dirty="0"/>
              <a:t>LAUREN:  Thanks for the call but I still have quite a lot left. </a:t>
            </a:r>
          </a:p>
          <a:p>
            <a:r>
              <a:rPr lang="en-US" dirty="0"/>
              <a:t>That’s fine. I will shoot you through a text with a link to the catalogue just in case there is anything else you need at the moment. We also have a special on for booking a party this month so if you were thinking of having a party of your own now would be a great time. I’ll pop those details in the text too. Anyway it was great talking to you and feel free to get in contact next time you need some ‘fun products’.</a:t>
            </a:r>
          </a:p>
          <a:p>
            <a:pPr marL="0" indent="0">
              <a:buNone/>
            </a:pPr>
            <a:r>
              <a:rPr lang="en-US" dirty="0"/>
              <a:t>LAUREN: Oh yes I have been meaning to give you a call. Cookies and Cream sounds delicious. Put me down for one of those. Can I get it sent direct to me?</a:t>
            </a:r>
          </a:p>
          <a:p>
            <a:pPr marL="0" indent="0">
              <a:buNone/>
            </a:pPr>
            <a:endParaRPr lang="en-US" dirty="0"/>
          </a:p>
        </p:txBody>
      </p:sp>
    </p:spTree>
    <p:extLst>
      <p:ext uri="{BB962C8B-B14F-4D97-AF65-F5344CB8AC3E}">
        <p14:creationId xmlns:p14="http://schemas.microsoft.com/office/powerpoint/2010/main" val="26043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675B-FF89-44F2-8476-5B69A8F4CF35}"/>
              </a:ext>
            </a:extLst>
          </p:cNvPr>
          <p:cNvSpPr>
            <a:spLocks noGrp="1"/>
          </p:cNvSpPr>
          <p:nvPr>
            <p:ph type="title"/>
          </p:nvPr>
        </p:nvSpPr>
        <p:spPr/>
        <p:txBody>
          <a:bodyPr/>
          <a:lstStyle/>
          <a:p>
            <a:r>
              <a:rPr lang="en-US" dirty="0"/>
              <a:t>SAMPLE CALL AT THREE MONTH MARK</a:t>
            </a:r>
          </a:p>
        </p:txBody>
      </p:sp>
      <p:sp>
        <p:nvSpPr>
          <p:cNvPr id="3" name="Content Placeholder 2">
            <a:extLst>
              <a:ext uri="{FF2B5EF4-FFF2-40B4-BE49-F238E27FC236}">
                <a16:creationId xmlns:a16="http://schemas.microsoft.com/office/drawing/2014/main" id="{565929EC-A37D-44E3-9B8F-7DB4F9721C23}"/>
              </a:ext>
            </a:extLst>
          </p:cNvPr>
          <p:cNvSpPr>
            <a:spLocks noGrp="1"/>
          </p:cNvSpPr>
          <p:nvPr>
            <p:ph idx="1"/>
          </p:nvPr>
        </p:nvSpPr>
        <p:spPr/>
        <p:txBody>
          <a:bodyPr/>
          <a:lstStyle/>
          <a:p>
            <a:r>
              <a:rPr lang="en-US" dirty="0"/>
              <a:t>LAUREN: I’m actually at work at the moment.  YOU: Oh no problem. I will let you go then. Is there a better time of day for me to catch you? LAUREN: After 5 would be great. </a:t>
            </a:r>
          </a:p>
          <a:p>
            <a:endParaRPr lang="en-US" dirty="0"/>
          </a:p>
        </p:txBody>
      </p:sp>
    </p:spTree>
    <p:extLst>
      <p:ext uri="{BB962C8B-B14F-4D97-AF65-F5344CB8AC3E}">
        <p14:creationId xmlns:p14="http://schemas.microsoft.com/office/powerpoint/2010/main" val="185958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151A-BF31-45A9-A790-3058FABC2D7C}"/>
              </a:ext>
            </a:extLst>
          </p:cNvPr>
          <p:cNvSpPr>
            <a:spLocks noGrp="1"/>
          </p:cNvSpPr>
          <p:nvPr>
            <p:ph type="title"/>
          </p:nvPr>
        </p:nvSpPr>
        <p:spPr/>
        <p:txBody>
          <a:bodyPr/>
          <a:lstStyle/>
          <a:p>
            <a:r>
              <a:rPr lang="en-US" dirty="0"/>
              <a:t>HOSTESS CALL AT SIX MONTH MARK</a:t>
            </a:r>
          </a:p>
        </p:txBody>
      </p:sp>
      <p:sp>
        <p:nvSpPr>
          <p:cNvPr id="3" name="Content Placeholder 2">
            <a:extLst>
              <a:ext uri="{FF2B5EF4-FFF2-40B4-BE49-F238E27FC236}">
                <a16:creationId xmlns:a16="http://schemas.microsoft.com/office/drawing/2014/main" id="{6DA68EA1-4973-439C-B766-143AB23BF08C}"/>
              </a:ext>
            </a:extLst>
          </p:cNvPr>
          <p:cNvSpPr>
            <a:spLocks noGrp="1"/>
          </p:cNvSpPr>
          <p:nvPr>
            <p:ph idx="1"/>
          </p:nvPr>
        </p:nvSpPr>
        <p:spPr/>
        <p:txBody>
          <a:bodyPr/>
          <a:lstStyle/>
          <a:p>
            <a:r>
              <a:rPr lang="en-US" dirty="0"/>
              <a:t>Hi Lauren, It’s Gemma here from April Nites. I held the party for you back in January. I was just giving you a quick call to let you know it’s been 6 months since your party. It was such a great night that I thought it might be time to organize another one for you. We have had so many new things come out since I last saw you. Plus we have a special on at the moment where all our hostesses in June receive…. And as one of my repeat hostesses I always throw in wine to get the night off to a good start!</a:t>
            </a:r>
          </a:p>
        </p:txBody>
      </p:sp>
    </p:spTree>
    <p:extLst>
      <p:ext uri="{BB962C8B-B14F-4D97-AF65-F5344CB8AC3E}">
        <p14:creationId xmlns:p14="http://schemas.microsoft.com/office/powerpoint/2010/main" val="4030538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E7F5-7A11-4C75-965E-6C6286DA4012}"/>
              </a:ext>
            </a:extLst>
          </p:cNvPr>
          <p:cNvSpPr>
            <a:spLocks noGrp="1"/>
          </p:cNvSpPr>
          <p:nvPr>
            <p:ph type="title"/>
          </p:nvPr>
        </p:nvSpPr>
        <p:spPr/>
        <p:txBody>
          <a:bodyPr/>
          <a:lstStyle/>
          <a:p>
            <a:r>
              <a:rPr lang="en-US" dirty="0"/>
              <a:t>SAMPLE TEXT ON BIRTHDAY MONTH</a:t>
            </a:r>
          </a:p>
        </p:txBody>
      </p:sp>
      <p:sp>
        <p:nvSpPr>
          <p:cNvPr id="3" name="Content Placeholder 2">
            <a:extLst>
              <a:ext uri="{FF2B5EF4-FFF2-40B4-BE49-F238E27FC236}">
                <a16:creationId xmlns:a16="http://schemas.microsoft.com/office/drawing/2014/main" id="{DDA7C779-F628-4799-BED0-60E19351ECB8}"/>
              </a:ext>
            </a:extLst>
          </p:cNvPr>
          <p:cNvSpPr>
            <a:spLocks noGrp="1"/>
          </p:cNvSpPr>
          <p:nvPr>
            <p:ph idx="1"/>
          </p:nvPr>
        </p:nvSpPr>
        <p:spPr/>
        <p:txBody>
          <a:bodyPr/>
          <a:lstStyle/>
          <a:p>
            <a:r>
              <a:rPr lang="en-US" dirty="0"/>
              <a:t>Hi Lauren, I have noted in my diary that you will be celebrating a birthday this month. To thank you for being a loyal customer I wanted to offer you a little birthday gift. Place an order with me during the month of April and I will give you 20% off any item of your choice. Hope you have a wonderful birthday and let me know if you would like to take advantage of my special offer. Kind regards, Gemma – April Nites</a:t>
            </a:r>
          </a:p>
        </p:txBody>
      </p:sp>
    </p:spTree>
    <p:extLst>
      <p:ext uri="{BB962C8B-B14F-4D97-AF65-F5344CB8AC3E}">
        <p14:creationId xmlns:p14="http://schemas.microsoft.com/office/powerpoint/2010/main" val="138964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A picture containing indoor, furniture&#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Placeholder 7"/>
          <p:cNvPicPr>
            <a:picLocks noGrp="1" noChangeAspect="1"/>
          </p:cNvPicPr>
          <p:nvPr>
            <p:ph type="pic" idx="1"/>
          </p:nvPr>
        </p:nvPicPr>
        <p:blipFill rotWithShape="1">
          <a:blip r:embed="rId3">
            <a:extLst/>
          </a:blip>
          <a:srcRect l="3"/>
          <a:stretch/>
        </p:blipFill>
        <p:spPr>
          <a:xfrm>
            <a:off x="20" y="2030"/>
            <a:ext cx="12191980" cy="6855970"/>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7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7511" y="5073596"/>
            <a:ext cx="5283196" cy="0"/>
          </a:xfrm>
          <a:prstGeom prst="line">
            <a:avLst/>
          </a:prstGeom>
          <a:ln>
            <a:solidFill>
              <a:srgbClr val="C7851A"/>
            </a:solidFill>
          </a:ln>
        </p:spPr>
        <p:style>
          <a:lnRef idx="3">
            <a:schemeClr val="accent1"/>
          </a:lnRef>
          <a:fillRef idx="0">
            <a:schemeClr val="accent1"/>
          </a:fillRef>
          <a:effectRef idx="2">
            <a:schemeClr val="accent1"/>
          </a:effectRef>
          <a:fontRef idx="minor">
            <a:schemeClr val="tx1"/>
          </a:fontRef>
        </p:style>
      </p:cxnSp>
      <p:sp>
        <p:nvSpPr>
          <p:cNvPr id="4" name="Title 3"/>
          <p:cNvSpPr>
            <a:spLocks noGrp="1"/>
          </p:cNvSpPr>
          <p:nvPr>
            <p:ph type="title"/>
          </p:nvPr>
        </p:nvSpPr>
        <p:spPr>
          <a:xfrm>
            <a:off x="807512" y="5239131"/>
            <a:ext cx="5279490" cy="960087"/>
          </a:xfrm>
        </p:spPr>
        <p:txBody>
          <a:bodyPr vert="horz" lIns="91440" tIns="45720" rIns="91440" bIns="45720" rtlCol="0" anchor="t">
            <a:normAutofit/>
          </a:bodyPr>
          <a:lstStyle/>
          <a:p>
            <a:pPr algn="r">
              <a:lnSpc>
                <a:spcPct val="80000"/>
              </a:lnSpc>
            </a:pPr>
            <a:r>
              <a:rPr lang="en-US" sz="3200">
                <a:solidFill>
                  <a:srgbClr val="FFFFFE"/>
                </a:solidFill>
              </a:rPr>
              <a:t>DO YOU HAVE A HIT AND RUN ATTITUDE TO SALES?</a:t>
            </a:r>
          </a:p>
        </p:txBody>
      </p:sp>
    </p:spTree>
    <p:extLst>
      <p:ext uri="{BB962C8B-B14F-4D97-AF65-F5344CB8AC3E}">
        <p14:creationId xmlns:p14="http://schemas.microsoft.com/office/powerpoint/2010/main" val="2835586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A4A3-F6CE-4521-86DA-F9D880EEEFC9}"/>
              </a:ext>
            </a:extLst>
          </p:cNvPr>
          <p:cNvSpPr>
            <a:spLocks noGrp="1"/>
          </p:cNvSpPr>
          <p:nvPr>
            <p:ph type="title"/>
          </p:nvPr>
        </p:nvSpPr>
        <p:spPr/>
        <p:txBody>
          <a:bodyPr/>
          <a:lstStyle/>
          <a:p>
            <a:r>
              <a:rPr lang="en-US" dirty="0"/>
              <a:t>LOYALTY PROGRAM and </a:t>
            </a:r>
            <a:r>
              <a:rPr lang="en-US" dirty="0" err="1"/>
              <a:t>vips</a:t>
            </a:r>
            <a:endParaRPr lang="en-US" dirty="0"/>
          </a:p>
        </p:txBody>
      </p:sp>
      <p:sp>
        <p:nvSpPr>
          <p:cNvPr id="3" name="Content Placeholder 2">
            <a:extLst>
              <a:ext uri="{FF2B5EF4-FFF2-40B4-BE49-F238E27FC236}">
                <a16:creationId xmlns:a16="http://schemas.microsoft.com/office/drawing/2014/main" id="{24A7CC2B-74B9-4E33-AB8D-838F8E96302F}"/>
              </a:ext>
            </a:extLst>
          </p:cNvPr>
          <p:cNvSpPr>
            <a:spLocks noGrp="1"/>
          </p:cNvSpPr>
          <p:nvPr>
            <p:ph idx="1"/>
          </p:nvPr>
        </p:nvSpPr>
        <p:spPr/>
        <p:txBody>
          <a:bodyPr/>
          <a:lstStyle/>
          <a:p>
            <a:r>
              <a:rPr lang="en-US" dirty="0"/>
              <a:t>We all love a good loyalty program. Make sure all your customers get a card on the night. </a:t>
            </a:r>
          </a:p>
          <a:p>
            <a:r>
              <a:rPr lang="en-US" dirty="0"/>
              <a:t>Encourage that second order by calling them a VIP and offering 10% off. What are VIP’s? They are simply your past customers. 10% discount offered for all orders placed in between parties. </a:t>
            </a:r>
          </a:p>
        </p:txBody>
      </p:sp>
    </p:spTree>
    <p:extLst>
      <p:ext uri="{BB962C8B-B14F-4D97-AF65-F5344CB8AC3E}">
        <p14:creationId xmlns:p14="http://schemas.microsoft.com/office/powerpoint/2010/main" val="56262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dirty="0"/>
              <a:t>HOW TO STAND YOURSELF APART?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6074792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2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dirty="0"/>
              <a:t>HOW TO STAND YOURSELF APART?	</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89957380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932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0D87-CDF7-4C7B-A3EB-77AB33D48B20}"/>
              </a:ext>
            </a:extLst>
          </p:cNvPr>
          <p:cNvSpPr>
            <a:spLocks noGrp="1"/>
          </p:cNvSpPr>
          <p:nvPr>
            <p:ph type="title"/>
          </p:nvPr>
        </p:nvSpPr>
        <p:spPr/>
        <p:txBody>
          <a:bodyPr/>
          <a:lstStyle/>
          <a:p>
            <a:r>
              <a:rPr lang="en-US" dirty="0"/>
              <a:t>WHAT IS A REFERRALS PROGRAM?</a:t>
            </a:r>
          </a:p>
        </p:txBody>
      </p:sp>
      <p:sp>
        <p:nvSpPr>
          <p:cNvPr id="3" name="Content Placeholder 2">
            <a:extLst>
              <a:ext uri="{FF2B5EF4-FFF2-40B4-BE49-F238E27FC236}">
                <a16:creationId xmlns:a16="http://schemas.microsoft.com/office/drawing/2014/main" id="{18B1F850-EAFF-45E3-85A7-CA44D4A04450}"/>
              </a:ext>
            </a:extLst>
          </p:cNvPr>
          <p:cNvSpPr>
            <a:spLocks noGrp="1"/>
          </p:cNvSpPr>
          <p:nvPr>
            <p:ph idx="1"/>
          </p:nvPr>
        </p:nvSpPr>
        <p:spPr/>
        <p:txBody>
          <a:bodyPr/>
          <a:lstStyle/>
          <a:p>
            <a:r>
              <a:rPr lang="en-US" dirty="0"/>
              <a:t>At it’s simplest it means if they refer someone to you – for a party, or to place an order or even to join your team they receive some sort of incentive from you.  A thank you for the referral. </a:t>
            </a:r>
          </a:p>
          <a:p>
            <a:r>
              <a:rPr lang="en-US" dirty="0"/>
              <a:t>We have a referral program in the business at the moment? What is this? </a:t>
            </a:r>
          </a:p>
          <a:p>
            <a:r>
              <a:rPr lang="en-US" dirty="0"/>
              <a:t>How can you take this one step further?</a:t>
            </a:r>
          </a:p>
        </p:txBody>
      </p:sp>
    </p:spTree>
    <p:extLst>
      <p:ext uri="{BB962C8B-B14F-4D97-AF65-F5344CB8AC3E}">
        <p14:creationId xmlns:p14="http://schemas.microsoft.com/office/powerpoint/2010/main" val="21252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3049-ACF1-48AF-BD63-D989938CE0B4}"/>
              </a:ext>
            </a:extLst>
          </p:cNvPr>
          <p:cNvSpPr>
            <a:spLocks noGrp="1"/>
          </p:cNvSpPr>
          <p:nvPr>
            <p:ph type="title"/>
          </p:nvPr>
        </p:nvSpPr>
        <p:spPr/>
        <p:txBody>
          <a:bodyPr/>
          <a:lstStyle/>
          <a:p>
            <a:r>
              <a:rPr lang="en-US" dirty="0"/>
              <a:t>UNDERSTANDING THE POWER OF REFERRALS</a:t>
            </a:r>
          </a:p>
        </p:txBody>
      </p:sp>
      <p:sp>
        <p:nvSpPr>
          <p:cNvPr id="3" name="Content Placeholder 2">
            <a:extLst>
              <a:ext uri="{FF2B5EF4-FFF2-40B4-BE49-F238E27FC236}">
                <a16:creationId xmlns:a16="http://schemas.microsoft.com/office/drawing/2014/main" id="{41C86257-A209-43E2-A3CC-CF8918E69AE2}"/>
              </a:ext>
            </a:extLst>
          </p:cNvPr>
          <p:cNvSpPr>
            <a:spLocks noGrp="1"/>
          </p:cNvSpPr>
          <p:nvPr>
            <p:ph idx="1"/>
          </p:nvPr>
        </p:nvSpPr>
        <p:spPr/>
        <p:txBody>
          <a:bodyPr>
            <a:normAutofit/>
          </a:bodyPr>
          <a:lstStyle/>
          <a:p>
            <a:r>
              <a:rPr lang="en-US" dirty="0"/>
              <a:t>We need to start taking a three C’s approach to everyone we meet.  Everyone has the potential to either be a consultant, customer or connector. Top Down approach is the best strategy.</a:t>
            </a:r>
          </a:p>
          <a:p>
            <a:r>
              <a:rPr lang="en-US" dirty="0"/>
              <a:t>Once you start asking for referrals your network will start to explode. Why? Because you are tapping into other people’s networks that you do not currently have access to.</a:t>
            </a:r>
          </a:p>
          <a:p>
            <a:pPr lvl="1"/>
            <a:endParaRPr lang="en-US" dirty="0"/>
          </a:p>
        </p:txBody>
      </p:sp>
    </p:spTree>
    <p:extLst>
      <p:ext uri="{BB962C8B-B14F-4D97-AF65-F5344CB8AC3E}">
        <p14:creationId xmlns:p14="http://schemas.microsoft.com/office/powerpoint/2010/main" val="313451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3049-ACF1-48AF-BD63-D989938CE0B4}"/>
              </a:ext>
            </a:extLst>
          </p:cNvPr>
          <p:cNvSpPr>
            <a:spLocks noGrp="1"/>
          </p:cNvSpPr>
          <p:nvPr>
            <p:ph type="title"/>
          </p:nvPr>
        </p:nvSpPr>
        <p:spPr/>
        <p:txBody>
          <a:bodyPr/>
          <a:lstStyle/>
          <a:p>
            <a:r>
              <a:rPr lang="en-US" dirty="0"/>
              <a:t>HOW TO ASK</a:t>
            </a:r>
          </a:p>
        </p:txBody>
      </p:sp>
      <p:sp>
        <p:nvSpPr>
          <p:cNvPr id="3" name="Content Placeholder 2">
            <a:extLst>
              <a:ext uri="{FF2B5EF4-FFF2-40B4-BE49-F238E27FC236}">
                <a16:creationId xmlns:a16="http://schemas.microsoft.com/office/drawing/2014/main" id="{41C86257-A209-43E2-A3CC-CF8918E69AE2}"/>
              </a:ext>
            </a:extLst>
          </p:cNvPr>
          <p:cNvSpPr>
            <a:spLocks noGrp="1"/>
          </p:cNvSpPr>
          <p:nvPr>
            <p:ph idx="1"/>
          </p:nvPr>
        </p:nvSpPr>
        <p:spPr/>
        <p:txBody>
          <a:bodyPr>
            <a:normAutofit fontScale="92500" lnSpcReduction="20000"/>
          </a:bodyPr>
          <a:lstStyle/>
          <a:p>
            <a:pPr lvl="1"/>
            <a:r>
              <a:rPr lang="en-US" dirty="0"/>
              <a:t>If you have established that they themselves do not have an interest in booking a party or joining your team,  ask directly do they know anyone who:</a:t>
            </a:r>
          </a:p>
          <a:p>
            <a:pPr lvl="2"/>
            <a:r>
              <a:rPr lang="en-US" dirty="0"/>
              <a:t>Is organizing a hens party?</a:t>
            </a:r>
          </a:p>
          <a:p>
            <a:pPr lvl="2"/>
            <a:r>
              <a:rPr lang="en-US" dirty="0"/>
              <a:t>Would love our products?</a:t>
            </a:r>
          </a:p>
          <a:p>
            <a:pPr lvl="2"/>
            <a:r>
              <a:rPr lang="en-US" dirty="0"/>
              <a:t>Is in need of a fun girls night?</a:t>
            </a:r>
          </a:p>
          <a:p>
            <a:pPr lvl="2"/>
            <a:r>
              <a:rPr lang="en-US" dirty="0"/>
              <a:t>Is looking for extra income or specifically to join a party plan company?</a:t>
            </a:r>
          </a:p>
          <a:p>
            <a:pPr lvl="2"/>
            <a:r>
              <a:rPr lang="en-US" dirty="0"/>
              <a:t>Has a baby shower coming up?</a:t>
            </a:r>
          </a:p>
          <a:p>
            <a:pPr lvl="2"/>
            <a:r>
              <a:rPr lang="en-US" dirty="0"/>
              <a:t>Is fun and outgoing?</a:t>
            </a:r>
          </a:p>
          <a:p>
            <a:pPr lvl="1"/>
            <a:r>
              <a:rPr lang="en-US" dirty="0"/>
              <a:t>If they do not have anyone specifically in mind ask them if they would do a shout out to your business on their </a:t>
            </a:r>
            <a:r>
              <a:rPr lang="en-US" dirty="0" err="1"/>
              <a:t>facebook</a:t>
            </a:r>
            <a:r>
              <a:rPr lang="en-US" dirty="0"/>
              <a:t> page and extend an offer to all her friends and family who book and mention her name.</a:t>
            </a:r>
          </a:p>
          <a:p>
            <a:pPr marL="914400" lvl="2" indent="0">
              <a:buNone/>
            </a:pPr>
            <a:endParaRPr lang="en-US" dirty="0"/>
          </a:p>
          <a:p>
            <a:pPr marL="914400" lvl="2" indent="0">
              <a:buNone/>
            </a:pPr>
            <a:endParaRPr lang="en-US" dirty="0"/>
          </a:p>
          <a:p>
            <a:pPr lvl="2"/>
            <a:endParaRPr lang="en-US" dirty="0"/>
          </a:p>
          <a:p>
            <a:pPr lvl="1"/>
            <a:endParaRPr lang="en-US" dirty="0"/>
          </a:p>
        </p:txBody>
      </p:sp>
    </p:spTree>
    <p:extLst>
      <p:ext uri="{BB962C8B-B14F-4D97-AF65-F5344CB8AC3E}">
        <p14:creationId xmlns:p14="http://schemas.microsoft.com/office/powerpoint/2010/main" val="1727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E227-DDD8-4218-9105-E3ECA4AFE575}"/>
              </a:ext>
            </a:extLst>
          </p:cNvPr>
          <p:cNvSpPr>
            <a:spLocks noGrp="1"/>
          </p:cNvSpPr>
          <p:nvPr>
            <p:ph type="title"/>
          </p:nvPr>
        </p:nvSpPr>
        <p:spPr/>
        <p:txBody>
          <a:bodyPr/>
          <a:lstStyle/>
          <a:p>
            <a:r>
              <a:rPr lang="en-US" dirty="0"/>
              <a:t>WHEN TO ASK</a:t>
            </a:r>
          </a:p>
        </p:txBody>
      </p:sp>
      <p:sp>
        <p:nvSpPr>
          <p:cNvPr id="3" name="Content Placeholder 2">
            <a:extLst>
              <a:ext uri="{FF2B5EF4-FFF2-40B4-BE49-F238E27FC236}">
                <a16:creationId xmlns:a16="http://schemas.microsoft.com/office/drawing/2014/main" id="{E2DE7448-1174-4895-B799-C2C1E9DA3337}"/>
              </a:ext>
            </a:extLst>
          </p:cNvPr>
          <p:cNvSpPr>
            <a:spLocks noGrp="1"/>
          </p:cNvSpPr>
          <p:nvPr>
            <p:ph idx="1"/>
          </p:nvPr>
        </p:nvSpPr>
        <p:spPr/>
        <p:txBody>
          <a:bodyPr>
            <a:normAutofit fontScale="92500" lnSpcReduction="10000"/>
          </a:bodyPr>
          <a:lstStyle/>
          <a:p>
            <a:r>
              <a:rPr lang="en-US" dirty="0"/>
              <a:t>During one on one time at a party is when you should be talking to everyone not only about the products they would like to order but also if they would like to know more about the opportunity or book their own party to qualify for free products. </a:t>
            </a:r>
          </a:p>
          <a:p>
            <a:r>
              <a:rPr lang="en-US" dirty="0"/>
              <a:t>If you have established they do not have an interest in these things at this time try this:</a:t>
            </a:r>
          </a:p>
          <a:p>
            <a:pPr lvl="1"/>
            <a:r>
              <a:rPr lang="en-US" dirty="0"/>
              <a:t>If you know of anyone who think would love my products and parties I would really appreciate the referrals. It’s making connections with the right people that helps me grow my business so if you refer anyone on to me who books a party, places an order or goes on to join my team I would love to reward you with…. Here is some more info on what I offer and some of my business cards to pass on to people you know. Even just a shout out to my business on your fb page might be enough to generate some referrals. It’s a great way to earn some extra cash/free products.</a:t>
            </a:r>
          </a:p>
        </p:txBody>
      </p:sp>
    </p:spTree>
    <p:extLst>
      <p:ext uri="{BB962C8B-B14F-4D97-AF65-F5344CB8AC3E}">
        <p14:creationId xmlns:p14="http://schemas.microsoft.com/office/powerpoint/2010/main" val="69447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AC42-7874-4FB4-BA6C-38F8432344AB}"/>
              </a:ext>
            </a:extLst>
          </p:cNvPr>
          <p:cNvSpPr>
            <a:spLocks noGrp="1"/>
          </p:cNvSpPr>
          <p:nvPr>
            <p:ph type="title"/>
          </p:nvPr>
        </p:nvSpPr>
        <p:spPr/>
        <p:txBody>
          <a:bodyPr/>
          <a:lstStyle/>
          <a:p>
            <a:r>
              <a:rPr lang="en-US" dirty="0"/>
              <a:t>PROVIDE THE WORDS</a:t>
            </a:r>
          </a:p>
        </p:txBody>
      </p:sp>
      <p:sp>
        <p:nvSpPr>
          <p:cNvPr id="3" name="Content Placeholder 2">
            <a:extLst>
              <a:ext uri="{FF2B5EF4-FFF2-40B4-BE49-F238E27FC236}">
                <a16:creationId xmlns:a16="http://schemas.microsoft.com/office/drawing/2014/main" id="{D9F04096-4F1B-4374-AEE1-28C91FA19093}"/>
              </a:ext>
            </a:extLst>
          </p:cNvPr>
          <p:cNvSpPr>
            <a:spLocks noGrp="1"/>
          </p:cNvSpPr>
          <p:nvPr>
            <p:ph idx="1"/>
          </p:nvPr>
        </p:nvSpPr>
        <p:spPr/>
        <p:txBody>
          <a:bodyPr/>
          <a:lstStyle/>
          <a:p>
            <a:r>
              <a:rPr lang="en-US" dirty="0"/>
              <a:t>Example post: “I attended an April Nites party the other night hosted by Emily and it was so much fun, the products were great and I haven’t laughed so much in years so if you are in need of a fun girls night, have a hens night coming up or simply need some new products I would highly recommend you contact Emily on …… Even better she has offered all my friends and family a 5% discount if they mention my name.”</a:t>
            </a:r>
          </a:p>
          <a:p>
            <a:pPr marL="0" indent="0">
              <a:buNone/>
            </a:pPr>
            <a:endParaRPr lang="en-US" dirty="0"/>
          </a:p>
        </p:txBody>
      </p:sp>
    </p:spTree>
    <p:extLst>
      <p:ext uri="{BB962C8B-B14F-4D97-AF65-F5344CB8AC3E}">
        <p14:creationId xmlns:p14="http://schemas.microsoft.com/office/powerpoint/2010/main" val="362007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3049-ACF1-48AF-BD63-D989938CE0B4}"/>
              </a:ext>
            </a:extLst>
          </p:cNvPr>
          <p:cNvSpPr>
            <a:spLocks noGrp="1"/>
          </p:cNvSpPr>
          <p:nvPr>
            <p:ph type="title"/>
          </p:nvPr>
        </p:nvSpPr>
        <p:spPr/>
        <p:txBody>
          <a:bodyPr/>
          <a:lstStyle/>
          <a:p>
            <a:r>
              <a:rPr lang="en-US" dirty="0"/>
              <a:t>HOW TO REWARD FOR REFERRALS</a:t>
            </a:r>
          </a:p>
        </p:txBody>
      </p:sp>
      <p:sp>
        <p:nvSpPr>
          <p:cNvPr id="3" name="Content Placeholder 2">
            <a:extLst>
              <a:ext uri="{FF2B5EF4-FFF2-40B4-BE49-F238E27FC236}">
                <a16:creationId xmlns:a16="http://schemas.microsoft.com/office/drawing/2014/main" id="{41C86257-A209-43E2-A3CC-CF8918E69AE2}"/>
              </a:ext>
            </a:extLst>
          </p:cNvPr>
          <p:cNvSpPr>
            <a:spLocks noGrp="1"/>
          </p:cNvSpPr>
          <p:nvPr>
            <p:ph idx="1"/>
          </p:nvPr>
        </p:nvSpPr>
        <p:spPr/>
        <p:txBody>
          <a:bodyPr>
            <a:normAutofit lnSpcReduction="10000"/>
          </a:bodyPr>
          <a:lstStyle/>
          <a:p>
            <a:r>
              <a:rPr lang="en-US" dirty="0"/>
              <a:t>A referrals program needs to start with a compelling reason to refer you, your brand or your products and services.</a:t>
            </a:r>
          </a:p>
          <a:p>
            <a:r>
              <a:rPr lang="en-US" dirty="0"/>
              <a:t>Offer the referrer attractive rewards for creating the connection.</a:t>
            </a:r>
          </a:p>
          <a:p>
            <a:r>
              <a:rPr lang="en-US" dirty="0"/>
              <a:t>Get creative as to how you will reward and what you will reward for. </a:t>
            </a:r>
          </a:p>
          <a:p>
            <a:r>
              <a:rPr lang="en-US" dirty="0"/>
              <a:t>Consider formalizing these referrals into a Referrals Program and have the info in print format.</a:t>
            </a:r>
          </a:p>
          <a:p>
            <a:r>
              <a:rPr lang="en-US" dirty="0"/>
              <a:t>When working out what to reward work out how much that business could be worth to you. </a:t>
            </a:r>
          </a:p>
          <a:p>
            <a:pPr lvl="2"/>
            <a:endParaRPr lang="en-US" dirty="0"/>
          </a:p>
          <a:p>
            <a:pPr lvl="1"/>
            <a:endParaRPr lang="en-US" dirty="0"/>
          </a:p>
        </p:txBody>
      </p:sp>
    </p:spTree>
    <p:extLst>
      <p:ext uri="{BB962C8B-B14F-4D97-AF65-F5344CB8AC3E}">
        <p14:creationId xmlns:p14="http://schemas.microsoft.com/office/powerpoint/2010/main" val="3668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18FB-4CA2-4AC0-BF9C-2DE04F288CC5}"/>
              </a:ext>
            </a:extLst>
          </p:cNvPr>
          <p:cNvSpPr>
            <a:spLocks noGrp="1"/>
          </p:cNvSpPr>
          <p:nvPr>
            <p:ph type="title"/>
          </p:nvPr>
        </p:nvSpPr>
        <p:spPr/>
        <p:txBody>
          <a:bodyPr/>
          <a:lstStyle/>
          <a:p>
            <a:r>
              <a:rPr lang="en-US" dirty="0"/>
              <a:t>EXAMPLES OF REFERRAL REWARDS</a:t>
            </a:r>
          </a:p>
        </p:txBody>
      </p:sp>
      <p:sp>
        <p:nvSpPr>
          <p:cNvPr id="3" name="Content Placeholder 2">
            <a:extLst>
              <a:ext uri="{FF2B5EF4-FFF2-40B4-BE49-F238E27FC236}">
                <a16:creationId xmlns:a16="http://schemas.microsoft.com/office/drawing/2014/main" id="{A7204A52-6CE1-4BBF-A4D9-949092B43394}"/>
              </a:ext>
            </a:extLst>
          </p:cNvPr>
          <p:cNvSpPr>
            <a:spLocks noGrp="1"/>
          </p:cNvSpPr>
          <p:nvPr>
            <p:ph idx="1"/>
          </p:nvPr>
        </p:nvSpPr>
        <p:spPr/>
        <p:txBody>
          <a:bodyPr>
            <a:normAutofit fontScale="92500" lnSpcReduction="20000"/>
          </a:bodyPr>
          <a:lstStyle/>
          <a:p>
            <a:r>
              <a:rPr lang="en-US" dirty="0"/>
              <a:t>For every person you refer to me who books a party I will reward you with $10 cashback.</a:t>
            </a:r>
          </a:p>
          <a:p>
            <a:r>
              <a:rPr lang="en-US" dirty="0"/>
              <a:t>For every person you refer to me who places an order I will reward you with 10% commission on the sale.</a:t>
            </a:r>
          </a:p>
          <a:p>
            <a:r>
              <a:rPr lang="en-US" dirty="0"/>
              <a:t>For every person you refer to me who joins the team I will reward you with one 50% off item.</a:t>
            </a:r>
          </a:p>
          <a:p>
            <a:r>
              <a:rPr lang="en-US" dirty="0"/>
              <a:t>For every person who books a party I will reward with one free ‘Hostess with the </a:t>
            </a:r>
            <a:r>
              <a:rPr lang="en-US" dirty="0" err="1"/>
              <a:t>Mostess</a:t>
            </a:r>
            <a:r>
              <a:rPr lang="en-US" dirty="0"/>
              <a:t>’ item. </a:t>
            </a:r>
          </a:p>
          <a:p>
            <a:r>
              <a:rPr lang="en-US" dirty="0"/>
              <a:t>For every person you refer to me who books a party I reward you with 5% off your order up to a maximum of 30%.</a:t>
            </a:r>
          </a:p>
          <a:p>
            <a:pPr marL="457200" lvl="1" indent="0">
              <a:buNone/>
            </a:pPr>
            <a:endParaRPr lang="en-US" dirty="0"/>
          </a:p>
        </p:txBody>
      </p:sp>
    </p:spTree>
    <p:extLst>
      <p:ext uri="{BB962C8B-B14F-4D97-AF65-F5344CB8AC3E}">
        <p14:creationId xmlns:p14="http://schemas.microsoft.com/office/powerpoint/2010/main" val="18088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Placeholder 8"/>
          <p:cNvPicPr>
            <a:picLocks noGrp="1" noChangeAspect="1"/>
          </p:cNvPicPr>
          <p:nvPr>
            <p:ph type="pic" idx="1"/>
          </p:nvPr>
        </p:nvPicPr>
        <p:blipFill rotWithShape="1">
          <a:blip r:embed="rId3"/>
          <a:srcRect l="11113"/>
          <a:stretch/>
        </p:blipFill>
        <p:spPr>
          <a:xfrm>
            <a:off x="-41350" y="377381"/>
            <a:ext cx="12191675" cy="6857990"/>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a:solidFill>
              <a:srgbClr val="FFF597"/>
            </a:solidFill>
          </a:ln>
        </p:spPr>
        <p:style>
          <a:lnRef idx="3">
            <a:schemeClr val="accent1"/>
          </a:lnRef>
          <a:fillRef idx="0">
            <a:schemeClr val="accent1"/>
          </a:fillRef>
          <a:effectRef idx="2">
            <a:schemeClr val="accent1"/>
          </a:effectRef>
          <a:fontRef idx="minor">
            <a:schemeClr val="tx1"/>
          </a:fontRef>
        </p:style>
      </p:cxnSp>
      <p:sp>
        <p:nvSpPr>
          <p:cNvPr id="5" name="Title 4"/>
          <p:cNvSpPr>
            <a:spLocks noGrp="1"/>
          </p:cNvSpPr>
          <p:nvPr>
            <p:ph type="title"/>
          </p:nvPr>
        </p:nvSpPr>
        <p:spPr>
          <a:xfrm>
            <a:off x="4060512" y="5241371"/>
            <a:ext cx="6835556" cy="954556"/>
          </a:xfrm>
        </p:spPr>
        <p:txBody>
          <a:bodyPr vert="horz" lIns="91440" tIns="45720" rIns="91440" bIns="45720" rtlCol="0" anchor="t">
            <a:normAutofit fontScale="90000"/>
          </a:bodyPr>
          <a:lstStyle/>
          <a:p>
            <a:r>
              <a:rPr lang="en-US" sz="3200" dirty="0">
                <a:solidFill>
                  <a:srgbClr val="FFFFFE"/>
                </a:solidFill>
              </a:rPr>
              <a:t>YOUR CUSTOMERS ARE YOUR GOLD MINE!</a:t>
            </a:r>
          </a:p>
        </p:txBody>
      </p:sp>
    </p:spTree>
    <p:extLst>
      <p:ext uri="{BB962C8B-B14F-4D97-AF65-F5344CB8AC3E}">
        <p14:creationId xmlns:p14="http://schemas.microsoft.com/office/powerpoint/2010/main" val="223331328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CE90-164E-4AD7-BE18-41E08B11807B}"/>
              </a:ext>
            </a:extLst>
          </p:cNvPr>
          <p:cNvSpPr>
            <a:spLocks noGrp="1"/>
          </p:cNvSpPr>
          <p:nvPr>
            <p:ph type="title"/>
          </p:nvPr>
        </p:nvSpPr>
        <p:spPr/>
        <p:txBody>
          <a:bodyPr/>
          <a:lstStyle/>
          <a:p>
            <a:r>
              <a:rPr lang="en-US" dirty="0"/>
              <a:t>YOUR COMMISSION IS YOUR BEST TOOL!</a:t>
            </a:r>
          </a:p>
        </p:txBody>
      </p:sp>
      <p:sp>
        <p:nvSpPr>
          <p:cNvPr id="3" name="Content Placeholder 2">
            <a:extLst>
              <a:ext uri="{FF2B5EF4-FFF2-40B4-BE49-F238E27FC236}">
                <a16:creationId xmlns:a16="http://schemas.microsoft.com/office/drawing/2014/main" id="{F85DE7CD-BFD1-4C18-882C-0174CAE1A63D}"/>
              </a:ext>
            </a:extLst>
          </p:cNvPr>
          <p:cNvSpPr>
            <a:spLocks noGrp="1"/>
          </p:cNvSpPr>
          <p:nvPr>
            <p:ph idx="1"/>
          </p:nvPr>
        </p:nvSpPr>
        <p:spPr/>
        <p:txBody>
          <a:bodyPr/>
          <a:lstStyle/>
          <a:p>
            <a:r>
              <a:rPr lang="en-US" dirty="0"/>
              <a:t>Would you rather make 20% of a sale of 30% of nothing!</a:t>
            </a:r>
          </a:p>
          <a:p>
            <a:r>
              <a:rPr lang="en-US" dirty="0"/>
              <a:t>Use your special buying discount to your advantage and recruit people who will be your referrers and connectors. </a:t>
            </a:r>
          </a:p>
          <a:p>
            <a:r>
              <a:rPr lang="en-US" dirty="0"/>
              <a:t>If you go with a percentage of sales or a cashback option for a referral program what an easy way for people to make money and help you grow your network. Simply provide them with a supply of your business cards and ask them to recommend you to everyone  they know!</a:t>
            </a:r>
          </a:p>
          <a:p>
            <a:pPr marL="0" indent="0">
              <a:buNone/>
            </a:pPr>
            <a:endParaRPr lang="en-US" dirty="0"/>
          </a:p>
        </p:txBody>
      </p:sp>
    </p:spTree>
    <p:extLst>
      <p:ext uri="{BB962C8B-B14F-4D97-AF65-F5344CB8AC3E}">
        <p14:creationId xmlns:p14="http://schemas.microsoft.com/office/powerpoint/2010/main" val="319855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schemeClr>
              </a:gs>
            </a:gsLst>
            <a:path path="circle">
              <a:fillToRect l="50000" t="50000" r="50000" b="50000"/>
            </a:path>
          </a:gradFill>
          <a:ln>
            <a:noFill/>
          </a:ln>
          <a:effectLst/>
        </p:spPr>
      </p:sp>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8" name="Straight Connector 7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2" name="Rectangle 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6" name="Picture 8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8" name="Straight Connector 8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0933" y="960241"/>
            <a:ext cx="6849699" cy="4203872"/>
          </a:xfrm>
        </p:spPr>
        <p:txBody>
          <a:bodyPr vert="horz" lIns="91440" tIns="45720" rIns="91440" bIns="0" rtlCol="0" anchor="ctr">
            <a:normAutofit/>
          </a:bodyPr>
          <a:lstStyle/>
          <a:p>
            <a:pPr algn="r">
              <a:lnSpc>
                <a:spcPct val="70000"/>
              </a:lnSpc>
            </a:pPr>
            <a:r>
              <a:rPr lang="en-US" sz="3800" dirty="0"/>
              <a:t>“IF you do all of this your customer Regardless of price or convenience, will always want to buy from you as, first and foremost, we buy with our hearts”</a:t>
            </a:r>
          </a:p>
        </p:txBody>
      </p:sp>
    </p:spTree>
    <p:extLst>
      <p:ext uri="{BB962C8B-B14F-4D97-AF65-F5344CB8AC3E}">
        <p14:creationId xmlns:p14="http://schemas.microsoft.com/office/powerpoint/2010/main" val="29554462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1">
                  <a:tint val="94000"/>
                  <a:satMod val="80000"/>
                  <a:lumMod val="106000"/>
                </a:schemeClr>
              </a:gs>
              <a:gs pos="100000">
                <a:schemeClr val="bg1">
                  <a:shade val="80000"/>
                </a:schemeClr>
              </a:gs>
            </a:gsLst>
            <a:path path="circle">
              <a:fillToRect l="50000" t="50000" r="50000" b="50000"/>
            </a:path>
          </a:gradFill>
          <a:ln>
            <a:noFill/>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A picture containing indoor, furniture&#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21" name="Picture 20" descr="A picture containing indoor, furniture&#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CAN WE SALVAGE A BAD CUSTOMER EXPERIENCE?</a:t>
            </a:r>
          </a:p>
        </p:txBody>
      </p:sp>
    </p:spTree>
    <p:extLst>
      <p:ext uri="{BB962C8B-B14F-4D97-AF65-F5344CB8AC3E}">
        <p14:creationId xmlns:p14="http://schemas.microsoft.com/office/powerpoint/2010/main" val="3355826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36" name="Rectangle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descr="A picture containing indoor, furniture&#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8" name="Picture 47" descr="A picture containing indoor, furniture&#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Content Placeholder 5" descr="A picture containing person, green, sitting&#10;&#10;Description generated with very high confidence"/>
          <p:cNvPicPr>
            <a:picLocks noGrp="1" noChangeAspect="1"/>
          </p:cNvPicPr>
          <p:nvPr>
            <p:ph idx="1"/>
          </p:nvPr>
        </p:nvPicPr>
        <p:blipFill>
          <a:blip r:embed="rId3"/>
          <a:stretch>
            <a:fillRect/>
          </a:stretch>
        </p:blipFill>
        <p:spPr>
          <a:xfrm>
            <a:off x="1310803" y="805583"/>
            <a:ext cx="4598893" cy="4660762"/>
          </a:xfrm>
          <a:prstGeom prst="rect">
            <a:avLst/>
          </a:prstGeom>
        </p:spPr>
      </p:pic>
      <p:sp>
        <p:nvSpPr>
          <p:cNvPr id="2" name="Title 1"/>
          <p:cNvSpPr>
            <a:spLocks noGrp="1"/>
          </p:cNvSpPr>
          <p:nvPr>
            <p:ph type="title"/>
          </p:nvPr>
        </p:nvSpPr>
        <p:spPr>
          <a:xfrm>
            <a:off x="6579648" y="804520"/>
            <a:ext cx="4158749" cy="1049235"/>
          </a:xfrm>
        </p:spPr>
        <p:txBody>
          <a:bodyPr vert="horz" lIns="91440" tIns="45720" rIns="91440" bIns="45720" rtlCol="0" anchor="t">
            <a:normAutofit/>
          </a:bodyPr>
          <a:lstStyle/>
          <a:p>
            <a:r>
              <a:rPr lang="en-US" sz="3200" dirty="0"/>
              <a:t>How we react is key</a:t>
            </a:r>
          </a:p>
        </p:txBody>
      </p:sp>
      <p:sp>
        <p:nvSpPr>
          <p:cNvPr id="4" name="Text Placeholder 3"/>
          <p:cNvSpPr>
            <a:spLocks noGrp="1"/>
          </p:cNvSpPr>
          <p:nvPr>
            <p:ph type="body" sz="half" idx="2"/>
          </p:nvPr>
        </p:nvSpPr>
        <p:spPr>
          <a:xfrm>
            <a:off x="6579647" y="2015732"/>
            <a:ext cx="4158750" cy="3450613"/>
          </a:xfrm>
        </p:spPr>
        <p:txBody>
          <a:bodyPr vert="horz" lIns="91440" tIns="45720" rIns="91440" bIns="45720" rtlCol="0" anchor="t">
            <a:normAutofit/>
          </a:bodyPr>
          <a:lstStyle/>
          <a:p>
            <a:pPr indent="-228600">
              <a:buFont typeface="Arial" panose="020B0604020202020204" pitchFamily="34" charset="0"/>
              <a:buChar char="•"/>
            </a:pPr>
            <a:r>
              <a:rPr lang="en-US" dirty="0"/>
              <a:t>Once we become aware of an issue we respond quickly</a:t>
            </a:r>
          </a:p>
          <a:p>
            <a:pPr indent="-228600">
              <a:buFont typeface="Arial" panose="020B0604020202020204" pitchFamily="34" charset="0"/>
              <a:buChar char="•"/>
            </a:pPr>
            <a:r>
              <a:rPr lang="en-US" dirty="0"/>
              <a:t>We communicate</a:t>
            </a:r>
          </a:p>
          <a:p>
            <a:pPr indent="-228600">
              <a:buFont typeface="Arial" panose="020B0604020202020204" pitchFamily="34" charset="0"/>
              <a:buChar char="•"/>
            </a:pPr>
            <a:r>
              <a:rPr lang="en-US" dirty="0"/>
              <a:t>We are honest and open about what happened</a:t>
            </a:r>
          </a:p>
          <a:p>
            <a:pPr indent="-228600">
              <a:buFont typeface="Arial" panose="020B0604020202020204" pitchFamily="34" charset="0"/>
              <a:buChar char="•"/>
            </a:pPr>
            <a:r>
              <a:rPr lang="en-US" dirty="0"/>
              <a:t>We are empathetic</a:t>
            </a:r>
          </a:p>
          <a:p>
            <a:pPr indent="-228600">
              <a:buFont typeface="Arial" panose="020B0604020202020204" pitchFamily="34" charset="0"/>
              <a:buChar char="•"/>
            </a:pPr>
            <a:r>
              <a:rPr lang="en-US" dirty="0"/>
              <a:t>We fix the mistake</a:t>
            </a:r>
          </a:p>
          <a:p>
            <a:pPr indent="-228600">
              <a:buFont typeface="Arial" panose="020B0604020202020204" pitchFamily="34" charset="0"/>
              <a:buChar char="•"/>
            </a:pPr>
            <a:r>
              <a:rPr lang="en-US" dirty="0"/>
              <a:t>We compensate</a:t>
            </a:r>
          </a:p>
        </p:txBody>
      </p:sp>
    </p:spTree>
    <p:extLst>
      <p:ext uri="{BB962C8B-B14F-4D97-AF65-F5344CB8AC3E}">
        <p14:creationId xmlns:p14="http://schemas.microsoft.com/office/powerpoint/2010/main" val="46060333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3254E2-B105-4178-88D2-E4FED5A30337}"/>
              </a:ext>
            </a:extLst>
          </p:cNvPr>
          <p:cNvSpPr>
            <a:spLocks noGrp="1"/>
          </p:cNvSpPr>
          <p:nvPr>
            <p:ph type="title"/>
          </p:nvPr>
        </p:nvSpPr>
        <p:spPr/>
        <p:txBody>
          <a:bodyPr/>
          <a:lstStyle/>
          <a:p>
            <a:r>
              <a:rPr lang="en-US" dirty="0"/>
              <a:t>NOW ITS OVER TO YOU</a:t>
            </a:r>
          </a:p>
        </p:txBody>
      </p:sp>
      <p:sp>
        <p:nvSpPr>
          <p:cNvPr id="6" name="Content Placeholder 5">
            <a:extLst>
              <a:ext uri="{FF2B5EF4-FFF2-40B4-BE49-F238E27FC236}">
                <a16:creationId xmlns:a16="http://schemas.microsoft.com/office/drawing/2014/main" id="{3AB7978E-CC97-49E0-BCB5-D95FCE28DBB6}"/>
              </a:ext>
            </a:extLst>
          </p:cNvPr>
          <p:cNvSpPr>
            <a:spLocks noGrp="1"/>
          </p:cNvSpPr>
          <p:nvPr>
            <p:ph idx="1"/>
          </p:nvPr>
        </p:nvSpPr>
        <p:spPr/>
        <p:txBody>
          <a:bodyPr>
            <a:normAutofit/>
          </a:bodyPr>
          <a:lstStyle/>
          <a:p>
            <a:r>
              <a:rPr lang="en-US" sz="2800" dirty="0"/>
              <a:t>The number one objection to turning all of your customers into a Level 4 customer will be: </a:t>
            </a:r>
          </a:p>
          <a:p>
            <a:pPr lvl="1"/>
            <a:r>
              <a:rPr lang="en-US" sz="2800" dirty="0"/>
              <a:t>I do not have the time.</a:t>
            </a:r>
          </a:p>
        </p:txBody>
      </p:sp>
    </p:spTree>
    <p:extLst>
      <p:ext uri="{BB962C8B-B14F-4D97-AF65-F5344CB8AC3E}">
        <p14:creationId xmlns:p14="http://schemas.microsoft.com/office/powerpoint/2010/main" val="21687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generated with high confidence">
            <a:extLst>
              <a:ext uri="{FF2B5EF4-FFF2-40B4-BE49-F238E27FC236}">
                <a16:creationId xmlns:a16="http://schemas.microsoft.com/office/drawing/2014/main" id="{1990CA48-CF0B-4F09-87EA-30EE004DCD23}"/>
              </a:ext>
            </a:extLst>
          </p:cNvPr>
          <p:cNvPicPr>
            <a:picLocks noChangeAspect="1"/>
          </p:cNvPicPr>
          <p:nvPr/>
        </p:nvPicPr>
        <p:blipFill>
          <a:blip r:embed="rId2"/>
          <a:stretch>
            <a:fillRect/>
          </a:stretch>
        </p:blipFill>
        <p:spPr>
          <a:xfrm>
            <a:off x="4202461" y="1318594"/>
            <a:ext cx="3787078" cy="3770244"/>
          </a:xfrm>
          <a:prstGeom prst="rect">
            <a:avLst/>
          </a:prstGeom>
        </p:spPr>
      </p:pic>
    </p:spTree>
    <p:extLst>
      <p:ext uri="{BB962C8B-B14F-4D97-AF65-F5344CB8AC3E}">
        <p14:creationId xmlns:p14="http://schemas.microsoft.com/office/powerpoint/2010/main" val="1339962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CED8-4806-4EFF-BA33-2D579C28B230}"/>
              </a:ext>
            </a:extLst>
          </p:cNvPr>
          <p:cNvSpPr>
            <a:spLocks noGrp="1"/>
          </p:cNvSpPr>
          <p:nvPr>
            <p:ph type="title"/>
          </p:nvPr>
        </p:nvSpPr>
        <p:spPr/>
        <p:txBody>
          <a:bodyPr/>
          <a:lstStyle/>
          <a:p>
            <a:r>
              <a:rPr lang="en-US" dirty="0"/>
              <a:t>DOES THIS APPLY TO YOU…?</a:t>
            </a:r>
          </a:p>
        </p:txBody>
      </p:sp>
    </p:spTree>
    <p:extLst>
      <p:ext uri="{BB962C8B-B14F-4D97-AF65-F5344CB8AC3E}">
        <p14:creationId xmlns:p14="http://schemas.microsoft.com/office/powerpoint/2010/main" val="3738393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29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high confidence">
            <a:extLst>
              <a:ext uri="{FF2B5EF4-FFF2-40B4-BE49-F238E27FC236}">
                <a16:creationId xmlns:a16="http://schemas.microsoft.com/office/drawing/2014/main" id="{1455367F-5713-4A97-8081-9264DA185EE2}"/>
              </a:ext>
            </a:extLst>
          </p:cNvPr>
          <p:cNvPicPr>
            <a:picLocks noChangeAspect="1"/>
          </p:cNvPicPr>
          <p:nvPr/>
        </p:nvPicPr>
        <p:blipFill>
          <a:blip r:embed="rId2"/>
          <a:stretch>
            <a:fillRect/>
          </a:stretch>
        </p:blipFill>
        <p:spPr>
          <a:xfrm>
            <a:off x="2815389" y="1128098"/>
            <a:ext cx="6568587" cy="4598011"/>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0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is your customer base?</a:t>
            </a:r>
          </a:p>
        </p:txBody>
      </p:sp>
      <p:sp>
        <p:nvSpPr>
          <p:cNvPr id="3" name="Content Placeholder 2"/>
          <p:cNvSpPr>
            <a:spLocks noGrp="1"/>
          </p:cNvSpPr>
          <p:nvPr>
            <p:ph idx="1"/>
          </p:nvPr>
        </p:nvSpPr>
        <p:spPr/>
        <p:txBody>
          <a:bodyPr/>
          <a:lstStyle/>
          <a:p>
            <a:r>
              <a:rPr lang="en-US" dirty="0"/>
              <a:t>One Party per week add 500 new customers to your base each year.</a:t>
            </a:r>
          </a:p>
          <a:p>
            <a:r>
              <a:rPr lang="en-US" dirty="0"/>
              <a:t>Two Parties per week would add 1000 new customers.</a:t>
            </a:r>
          </a:p>
          <a:p>
            <a:r>
              <a:rPr lang="en-US" dirty="0"/>
              <a:t>By Year Two in business you could have a base of 2000 customers.</a:t>
            </a:r>
          </a:p>
          <a:p>
            <a:r>
              <a:rPr lang="en-US" dirty="0"/>
              <a:t>If each of those customers bought just one Massage Oil each year that would add $60,000 to your annual sales!</a:t>
            </a:r>
          </a:p>
          <a:p>
            <a:endParaRPr lang="en-US" dirty="0"/>
          </a:p>
        </p:txBody>
      </p:sp>
    </p:spTree>
    <p:extLst>
      <p:ext uri="{BB962C8B-B14F-4D97-AF65-F5344CB8AC3E}">
        <p14:creationId xmlns:p14="http://schemas.microsoft.com/office/powerpoint/2010/main" val="2305754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a:t>LEVEL 0 CUSTOMER</a:t>
            </a:r>
            <a:endParaRPr lang="en-US" dirty="0"/>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Does not know how to contact you</a:t>
            </a:r>
          </a:p>
          <a:p>
            <a:r>
              <a:rPr lang="en-US" dirty="0"/>
              <a:t>Never hears from you again after her party</a:t>
            </a:r>
          </a:p>
        </p:txBody>
      </p:sp>
    </p:spTree>
    <p:extLst>
      <p:ext uri="{BB962C8B-B14F-4D97-AF65-F5344CB8AC3E}">
        <p14:creationId xmlns:p14="http://schemas.microsoft.com/office/powerpoint/2010/main" val="1764405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dirty="0"/>
              <a:t>LEVEL 1 CUSTOMER</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Has your contact number	</a:t>
            </a:r>
          </a:p>
          <a:p>
            <a:pPr lvl="1"/>
            <a:r>
              <a:rPr lang="en-US" dirty="0"/>
              <a:t>Order Form</a:t>
            </a:r>
          </a:p>
          <a:p>
            <a:pPr lvl="1"/>
            <a:r>
              <a:rPr lang="en-US" dirty="0"/>
              <a:t>Catalogue</a:t>
            </a:r>
          </a:p>
          <a:p>
            <a:pPr lvl="1"/>
            <a:r>
              <a:rPr lang="en-US" dirty="0"/>
              <a:t>On Your Business Card 	</a:t>
            </a:r>
          </a:p>
        </p:txBody>
      </p:sp>
    </p:spTree>
    <p:extLst>
      <p:ext uri="{BB962C8B-B14F-4D97-AF65-F5344CB8AC3E}">
        <p14:creationId xmlns:p14="http://schemas.microsoft.com/office/powerpoint/2010/main" val="2787017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dirty="0"/>
              <a:t>Level 2 customer</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Passive participant in your business</a:t>
            </a:r>
          </a:p>
          <a:p>
            <a:r>
              <a:rPr lang="en-US" dirty="0"/>
              <a:t>Not only do they know how to contact you but they can follow along with your business journey</a:t>
            </a:r>
          </a:p>
        </p:txBody>
      </p:sp>
    </p:spTree>
    <p:extLst>
      <p:ext uri="{BB962C8B-B14F-4D97-AF65-F5344CB8AC3E}">
        <p14:creationId xmlns:p14="http://schemas.microsoft.com/office/powerpoint/2010/main" val="2696893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dirty="0"/>
              <a:t>Level 3</a:t>
            </a:r>
            <a:br>
              <a:rPr lang="en-US" dirty="0"/>
            </a:br>
            <a:r>
              <a:rPr lang="en-US" dirty="0"/>
              <a:t>customer</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Receives direct messages from you in the form of regular newsletters</a:t>
            </a:r>
          </a:p>
          <a:p>
            <a:r>
              <a:rPr lang="en-US" dirty="0"/>
              <a:t>To do this you must gather email addresses from your order forms into a mailing list</a:t>
            </a:r>
          </a:p>
        </p:txBody>
      </p:sp>
    </p:spTree>
    <p:extLst>
      <p:ext uri="{BB962C8B-B14F-4D97-AF65-F5344CB8AC3E}">
        <p14:creationId xmlns:p14="http://schemas.microsoft.com/office/powerpoint/2010/main" val="1750069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9961" y="1600199"/>
            <a:ext cx="3173482" cy="4297680"/>
          </a:xfrm>
        </p:spPr>
        <p:txBody>
          <a:bodyPr anchor="ctr">
            <a:normAutofit/>
          </a:bodyPr>
          <a:lstStyle/>
          <a:p>
            <a:r>
              <a:rPr lang="en-US"/>
              <a:t>How often should you contact customers?</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dirty="0"/>
              <a:t>Regularly. Needs to be just enough but not too much in order to be effective.</a:t>
            </a:r>
          </a:p>
          <a:p>
            <a:pPr lvl="1"/>
            <a:r>
              <a:rPr lang="en-US" dirty="0"/>
              <a:t> Fortnightly schedule</a:t>
            </a:r>
          </a:p>
          <a:p>
            <a:r>
              <a:rPr lang="en-US" dirty="0"/>
              <a:t>Add to the schedule if something really exciting happens and needs to be communicated quickly to your customers.</a:t>
            </a:r>
          </a:p>
        </p:txBody>
      </p:sp>
    </p:spTree>
    <p:extLst>
      <p:ext uri="{BB962C8B-B14F-4D97-AF65-F5344CB8AC3E}">
        <p14:creationId xmlns:p14="http://schemas.microsoft.com/office/powerpoint/2010/main" val="425260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3210</TotalTime>
  <Words>2341</Words>
  <Application>Microsoft Office PowerPoint</Application>
  <PresentationFormat>Widescreen</PresentationFormat>
  <Paragraphs>153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Gill Sans MT</vt:lpstr>
      <vt:lpstr>Gallery</vt:lpstr>
      <vt:lpstr>CUSTOMERS</vt:lpstr>
      <vt:lpstr>DO YOU HAVE A HIT AND RUN ATTITUDE TO SALES?</vt:lpstr>
      <vt:lpstr>YOUR CUSTOMERS ARE YOUR GOLD MINE!</vt:lpstr>
      <vt:lpstr>How big is your customer base?</vt:lpstr>
      <vt:lpstr>LEVEL 0 CUSTOMER</vt:lpstr>
      <vt:lpstr>LEVEL 1 CUSTOMER</vt:lpstr>
      <vt:lpstr>Level 2 customer</vt:lpstr>
      <vt:lpstr>Level 3 customer</vt:lpstr>
      <vt:lpstr>How often should you contact customers?</vt:lpstr>
      <vt:lpstr>What should you say?</vt:lpstr>
      <vt:lpstr>Level 4 customer</vt:lpstr>
      <vt:lpstr>WhEN DO WE MAKE CONTACT WITH A LEVEL 4 CUSTOMER?</vt:lpstr>
      <vt:lpstr>Sample text after party</vt:lpstr>
      <vt:lpstr>SAMPLE TEXT AFTER ONE MONTH</vt:lpstr>
      <vt:lpstr>SAMPLE CALL AT THREE MONTH MARK</vt:lpstr>
      <vt:lpstr>SAMPLE CALL AT THREE MONTH MARK</vt:lpstr>
      <vt:lpstr>SAMPLE CALL AT THREE MONTH MARK</vt:lpstr>
      <vt:lpstr>HOSTESS CALL AT SIX MONTH MARK</vt:lpstr>
      <vt:lpstr>SAMPLE TEXT ON BIRTHDAY MONTH</vt:lpstr>
      <vt:lpstr>LOYALTY PROGRAM and vips</vt:lpstr>
      <vt:lpstr>HOW TO STAND YOURSELF APART? </vt:lpstr>
      <vt:lpstr>HOW TO STAND YOURSELF APART? </vt:lpstr>
      <vt:lpstr>WHAT IS A REFERRALS PROGRAM?</vt:lpstr>
      <vt:lpstr>UNDERSTANDING THE POWER OF REFERRALS</vt:lpstr>
      <vt:lpstr>HOW TO ASK</vt:lpstr>
      <vt:lpstr>WHEN TO ASK</vt:lpstr>
      <vt:lpstr>PROVIDE THE WORDS</vt:lpstr>
      <vt:lpstr>HOW TO REWARD FOR REFERRALS</vt:lpstr>
      <vt:lpstr>EXAMPLES OF REFERRAL REWARDS</vt:lpstr>
      <vt:lpstr>YOUR COMMISSION IS YOUR BEST TOOL!</vt:lpstr>
      <vt:lpstr>“IF you do all of this your customer Regardless of price or convenience, will always want to buy from you as, first and foremost, we buy with our hearts”</vt:lpstr>
      <vt:lpstr>CAN WE SALVAGE A BAD CUSTOMER EXPERIENCE?</vt:lpstr>
      <vt:lpstr>How we react is key</vt:lpstr>
      <vt:lpstr>NOW ITS OVER TO YOU</vt:lpstr>
      <vt:lpstr>PowerPoint Presentation</vt:lpstr>
      <vt:lpstr>DOES THIS APPLY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CUSTOMERS</dc:title>
  <dc:creator>Gemma Goswami</dc:creator>
  <cp:lastModifiedBy>Gemma Goswami</cp:lastModifiedBy>
  <cp:revision>48</cp:revision>
  <dcterms:created xsi:type="dcterms:W3CDTF">2017-05-19T10:28:06Z</dcterms:created>
  <dcterms:modified xsi:type="dcterms:W3CDTF">2017-07-11T08:48:36Z</dcterms:modified>
</cp:coreProperties>
</file>